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7" r:id="rId2"/>
    <p:sldId id="288" r:id="rId3"/>
    <p:sldId id="289" r:id="rId4"/>
    <p:sldId id="273" r:id="rId5"/>
    <p:sldId id="306" r:id="rId6"/>
    <p:sldId id="292" r:id="rId7"/>
    <p:sldId id="305" r:id="rId8"/>
    <p:sldId id="284" r:id="rId9"/>
    <p:sldId id="261" r:id="rId10"/>
    <p:sldId id="259" r:id="rId11"/>
    <p:sldId id="296" r:id="rId12"/>
    <p:sldId id="309" r:id="rId13"/>
    <p:sldId id="264" r:id="rId14"/>
    <p:sldId id="269" r:id="rId15"/>
    <p:sldId id="311" r:id="rId16"/>
    <p:sldId id="310" r:id="rId17"/>
    <p:sldId id="303" r:id="rId18"/>
    <p:sldId id="302" r:id="rId19"/>
    <p:sldId id="304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00FF"/>
    <a:srgbClr val="006600"/>
    <a:srgbClr val="FF0066"/>
    <a:srgbClr val="FFFF3B"/>
    <a:srgbClr val="FFFF81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780" autoAdjust="0"/>
    <p:restoredTop sz="89427" autoAdjust="0"/>
  </p:normalViewPr>
  <p:slideViewPr>
    <p:cSldViewPr>
      <p:cViewPr varScale="1">
        <p:scale>
          <a:sx n="66" d="100"/>
          <a:sy n="66" d="100"/>
        </p:scale>
        <p:origin x="-4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0A151F-49BB-4F88-8092-45EC7927CBBA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EB7CAC-F62F-4CE6-BBB6-9DE9DAFE8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64266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7F71E5-00B1-454A-B457-B57E889CF6A3}" type="datetimeFigureOut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1E3E26B-51B3-4969-B9BB-A510A34CF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10534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3E26B-51B3-4969-B9BB-A510A34CFA2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ф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р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5072063"/>
            <a:ext cx="18811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" descr="h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88"/>
            <a:ext cx="259556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2" descr="к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000250"/>
            <a:ext cx="6858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3" descr=",fбачки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3714750"/>
            <a:ext cx="13573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4" descr=",fбачки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900282">
            <a:off x="6786563" y="571500"/>
            <a:ext cx="1571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AD7DC-105C-4B76-BDD2-5D7897006DBE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63E78-5503-454F-855D-10D4A5E6D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78EC-FD20-4B74-808D-53713E7CAB92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65AE-EC8F-41E5-AD45-E3CAA2C7D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ф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р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55090">
            <a:off x="7537450" y="5178425"/>
            <a:ext cx="1531938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0BA2-A726-4253-903C-7A917069E794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A151-FB43-4050-A1DF-4B145392E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р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857875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р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6165850"/>
            <a:ext cx="64293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" descr="р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143500"/>
            <a:ext cx="530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3B17F-AD2D-4799-9B09-7BF60DF529A6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C03F5-4DE9-4705-9B13-26B9D459D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ф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к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4357688"/>
            <a:ext cx="8001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" descr="ром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3929063"/>
            <a:ext cx="25241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2" descr="р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5572125"/>
            <a:ext cx="92868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3" descr=",fбачки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786313"/>
            <a:ext cx="12144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4" descr=",fбачки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01431">
            <a:off x="1111250" y="660400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5" descr=",fбачки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149034">
            <a:off x="7700963" y="2281238"/>
            <a:ext cx="12080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6" descr=",fбачки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3" y="4857750"/>
            <a:ext cx="10715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7BA58-E4CA-4072-9F25-8617FB0D01EA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8C5C8-05BE-4D85-B1C6-C1285BD3B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 descr="р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41295">
            <a:off x="4067969" y="5879306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53B9C-D4AB-408D-A78C-60C3EBBB251B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BCE9-D45E-4604-A379-5D63E5E52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 descr="р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41295">
            <a:off x="4067969" y="5879306"/>
            <a:ext cx="9286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FF12-457D-4E27-80D5-413D03C8AC4B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1772-58AC-42AE-A534-58322744B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 descr="р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733476">
            <a:off x="8050213" y="6326188"/>
            <a:ext cx="479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0" descr="р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812067">
            <a:off x="8360569" y="4944269"/>
            <a:ext cx="8032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1" descr="р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241295">
            <a:off x="7369969" y="6122194"/>
            <a:ext cx="684212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2" descr="р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555090">
            <a:off x="7537450" y="5178425"/>
            <a:ext cx="1531938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3" descr=",fбачки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5500688"/>
            <a:ext cx="742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FADD0-7AB9-4F24-8FB7-45ABE1ABF61F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7B361-41DD-4BC3-8525-A0F54145D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 descr="ф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0" descr="ром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0878">
            <a:off x="214313" y="4500563"/>
            <a:ext cx="18573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1" descr=",fбачки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72082">
            <a:off x="7473157" y="367506"/>
            <a:ext cx="142875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2" descr=",fбачки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500438"/>
            <a:ext cx="7905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 descr=",fбачки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0" y="5214938"/>
            <a:ext cx="9588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722BE-89E5-4796-9F48-FD9389216D96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58638-2FD4-4250-8A4C-D29499B4D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 descr="ф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в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32146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р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55090">
            <a:off x="250825" y="5270500"/>
            <a:ext cx="1531938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458D-9ECD-4079-BFE4-E23CE849421C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EF7D0-5754-4250-995D-28D0479EC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 descr="ф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в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4786313"/>
            <a:ext cx="5715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hjv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26496">
            <a:off x="263525" y="5414963"/>
            <a:ext cx="138112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,fбачки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62315">
            <a:off x="6694488" y="-4763"/>
            <a:ext cx="1357312" cy="1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7D94-9577-40CA-AB6C-605E47846D68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D0FFD-AF9F-4D2C-9175-4A773B01DB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ф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7" descr="в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6439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83AB72-AD0A-4E9D-BCC7-BCB20F4651B1}" type="datetime1">
              <a:rPr lang="ru-RU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http://www.o-detstve.ru/  Портал «О детстве»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8964CE-F761-4C8E-AB13-D83F610A7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3" name="Рисунок 8" descr="hjvk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28625"/>
            <a:ext cx="13811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64" r:id="rId10"/>
    <p:sldLayoutId id="2147483974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Kursiv95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Kursiv95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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8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0.jpe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57;&#1077;&#1088;&#1075;&#1077;&#1081;\&#1052;&#1086;&#1080;%20&#1076;&#1086;&#1082;&#1091;&#1084;&#1077;&#1085;&#1090;&#1099;\&#1052;&#1086;&#1103;%20&#1084;&#1091;&#1079;&#1099;&#1082;&#1072;\&#1042;&#1089;&#1077;%20&#1086;&#1073;&#1099;&#1095;&#1085;&#1099;&#1077;%20&#1087;&#1077;&#1089;&#1085;&#1080;%20&#1080;&#1079;%20W.Media\&#1044;&#1091;&#1101;&#1090;&#1099;\&#1044;&#1091;&#1101;&#1090;&#1099;\16%20&#1044;&#1086;&#1088;&#1086;&#1078;&#1082;&#1072;%2016.wma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04664"/>
            <a:ext cx="4000528" cy="612068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работе  оздоровительного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лагеря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дневным  пребыванием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«Веснушки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по спортивно-оздоровительному направлению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МБОУ Весеннинской ООШ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п.Весенний Тарасовский район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ЛЕТО - 2017 год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3096344" cy="24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40968"/>
            <a:ext cx="35283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224136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9143997" y="6453336"/>
            <a:ext cx="324545" cy="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0" y="4071942"/>
            <a:ext cx="3071802" cy="250030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7158" y="214291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kern="1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                        </a:t>
            </a:r>
            <a:r>
              <a:rPr lang="ru-RU" sz="2800" b="1" i="1" kern="1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«</a:t>
            </a:r>
            <a:r>
              <a:rPr lang="en-US" sz="2800" b="1" i="1" kern="1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 </a:t>
            </a:r>
            <a:r>
              <a:rPr lang="ru-RU" sz="2800" b="1" i="1" kern="1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ДЕНЬ ДОРОЖНЫХ  ЗНАКОВ»</a:t>
            </a:r>
          </a:p>
          <a:p>
            <a:pPr>
              <a:defRPr/>
            </a:pPr>
            <a:r>
              <a:rPr lang="ru-RU" sz="2800" b="1" kern="1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                                        </a:t>
            </a:r>
            <a:endParaRPr lang="ru-RU" sz="28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28596" y="4429132"/>
            <a:ext cx="250032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altLang="ru-RU" sz="14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altLang="ru-RU" sz="1400" b="1" dirty="0" smtClean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ЭТОТ ДЕНЬ «ВЕСНУШКИ» ПОСЕТИЛИ Д/С  «РОМАШКА» , ГДЕ БЫЛА ПРОВЕДЕНА ИГРОВАЯ ПРОГРАМА  «МИР ДОРОЖНЫХ ЗНАКОВ»</a:t>
            </a:r>
            <a:endParaRPr lang="ru-RU" altLang="ru-RU" b="1" dirty="0">
              <a:solidFill>
                <a:srgbClr val="FF0000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1512" name="Рисунок 8" descr="одуванчи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9587" y="2071678"/>
            <a:ext cx="101441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7308304" y="0"/>
          <a:ext cx="1739727" cy="1739727"/>
        </p:xfrm>
        <a:graphic>
          <a:graphicData uri="http://schemas.openxmlformats.org/presentationml/2006/ole">
            <p:oleObj spid="_x0000_s26631" name="Изображение" r:id="rId4" imgW="1428949" imgH="1428949" progId="StaticMetafile">
              <p:embed/>
            </p:oleObj>
          </a:graphicData>
        </a:graphic>
      </p:graphicFrame>
      <p:pic>
        <p:nvPicPr>
          <p:cNvPr id="12" name="Рисунок 11" descr="G:\ФОТО ЛОЛ\CAM02079 - копия.jpg"/>
          <p:cNvPicPr/>
          <p:nvPr/>
        </p:nvPicPr>
        <p:blipFill>
          <a:blip r:embed="rId5" cstate="print"/>
          <a:srcRect l="29263" t="4831" r="35249" b="3961"/>
          <a:stretch>
            <a:fillRect/>
          </a:stretch>
        </p:blipFill>
        <p:spPr bwMode="auto">
          <a:xfrm>
            <a:off x="285720" y="214290"/>
            <a:ext cx="238595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G:\ФОТО ЛОЛ\CAM0208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000108"/>
            <a:ext cx="4643470" cy="27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G:\ФОТО ЛОЛ\CAM0208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14752"/>
            <a:ext cx="550072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357313" y="428625"/>
            <a:ext cx="7143750" cy="7143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/>
                </a:gradFill>
                <a:latin typeface="Times New Roman"/>
                <a:cs typeface="Times New Roman"/>
              </a:rPr>
              <a:t>«День РЕКОРДОВ»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4932040" y="1571625"/>
            <a:ext cx="4069085" cy="1571625"/>
          </a:xfrm>
          <a:prstGeom prst="irregularSeal1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33450">
              <a:defRPr/>
            </a:pPr>
            <a:r>
              <a:rPr lang="ru-RU" b="1" dirty="0" smtClean="0">
                <a:solidFill>
                  <a:srgbClr val="800000"/>
                </a:solidFill>
                <a:latin typeface="Monotype Corsiva" pitchFamily="66" charset="0"/>
              </a:rPr>
              <a:t>Конкурс «Самый сильный»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84568" y="2276872"/>
            <a:ext cx="2571768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man Old Style" pitchFamily="18" charset="0"/>
              </a:rPr>
              <a:t>Ребята посетили музей ЗАО «Кировский конный завод», узнали много нового и интересного.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man Old Style" pitchFamily="18" charset="0"/>
              </a:rPr>
              <a:t>В «Художественной мастерской» они рисовали наш поселок в будущем, а в «Литературной гостиной» писали сочинение о родном крае.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539552" y="4797152"/>
            <a:ext cx="4069085" cy="1571625"/>
          </a:xfrm>
          <a:prstGeom prst="irregularSeal1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33450">
              <a:defRPr/>
            </a:pPr>
            <a:r>
              <a:rPr lang="ru-RU" b="1" dirty="0" smtClean="0">
                <a:solidFill>
                  <a:srgbClr val="800000"/>
                </a:solidFill>
                <a:latin typeface="Monotype Corsiva" pitchFamily="66" charset="0"/>
              </a:rPr>
              <a:t>Конкурс «Кто дольше?»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3" name="Прямоугольник 16"/>
          <p:cNvSpPr>
            <a:spLocks noChangeArrowheads="1"/>
          </p:cNvSpPr>
          <p:nvPr/>
        </p:nvSpPr>
        <p:spPr bwMode="auto">
          <a:xfrm>
            <a:off x="971600" y="5229200"/>
            <a:ext cx="30267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33450"/>
            <a:endParaRPr lang="ru-RU" altLang="ru-RU" sz="20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G:\ФОТО ЛОЛ\CAM02089.jpg"/>
          <p:cNvPicPr/>
          <p:nvPr/>
        </p:nvPicPr>
        <p:blipFill>
          <a:blip r:embed="rId2" cstate="print">
            <a:lum bright="30000" contrast="40000"/>
          </a:blip>
          <a:srcRect l="5481" t="15460" r="10421" b="22926"/>
          <a:stretch>
            <a:fillRect/>
          </a:stretch>
        </p:blipFill>
        <p:spPr bwMode="auto">
          <a:xfrm>
            <a:off x="285720" y="1785926"/>
            <a:ext cx="4643470" cy="301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G:\ФОТО ЛОЛ\CAM02055.jpg"/>
          <p:cNvPicPr/>
          <p:nvPr/>
        </p:nvPicPr>
        <p:blipFill>
          <a:blip r:embed="rId3" cstate="print">
            <a:lum bright="10000"/>
          </a:blip>
          <a:srcRect l="7111" t="14493" r="3627" b="30424"/>
          <a:stretch>
            <a:fillRect/>
          </a:stretch>
        </p:blipFill>
        <p:spPr bwMode="auto">
          <a:xfrm>
            <a:off x="4214810" y="3929066"/>
            <a:ext cx="472245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357313" y="428625"/>
            <a:ext cx="7143750" cy="7143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/>
                </a:gradFill>
                <a:latin typeface="Times New Roman"/>
                <a:cs typeface="Times New Roman"/>
              </a:rPr>
              <a:t>«День РЕКОРДОВ»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4932040" y="1571625"/>
            <a:ext cx="4069085" cy="1571625"/>
          </a:xfrm>
          <a:prstGeom prst="irregularSeal1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33450">
              <a:defRPr/>
            </a:pPr>
            <a:r>
              <a:rPr lang="ru-RU" b="1" dirty="0" smtClean="0">
                <a:solidFill>
                  <a:srgbClr val="800000"/>
                </a:solidFill>
                <a:latin typeface="Monotype Corsiva" pitchFamily="66" charset="0"/>
              </a:rPr>
              <a:t>Сеанс одновременной игры шахматистов.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84568" y="2276872"/>
            <a:ext cx="2571768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man Old Style" pitchFamily="18" charset="0"/>
              </a:rPr>
              <a:t>Ребята посетили музей ЗАО «Кировский конный завод», узнали много нового и интересного.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man Old Style" pitchFamily="18" charset="0"/>
              </a:rPr>
              <a:t>В «Художественной мастерской» они рисовали наш поселок в будущем, а в «Литературной гостиной» писали сочинение о родном крае.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539552" y="4797152"/>
            <a:ext cx="4069085" cy="1571625"/>
          </a:xfrm>
          <a:prstGeom prst="irregularSeal1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33450">
              <a:defRPr/>
            </a:pPr>
            <a:endParaRPr lang="ru-RU" b="1" dirty="0" smtClean="0">
              <a:solidFill>
                <a:srgbClr val="800000"/>
              </a:solidFill>
              <a:latin typeface="Monotype Corsiva" pitchFamily="66" charset="0"/>
            </a:endParaRPr>
          </a:p>
          <a:p>
            <a:pPr algn="ctr" defTabSz="933450">
              <a:defRPr/>
            </a:pPr>
            <a:r>
              <a:rPr lang="ru-RU" b="1" dirty="0" smtClean="0">
                <a:solidFill>
                  <a:srgbClr val="800000"/>
                </a:solidFill>
                <a:latin typeface="Monotype Corsiva" pitchFamily="66" charset="0"/>
              </a:rPr>
              <a:t>шашистов.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3" name="Прямоугольник 16"/>
          <p:cNvSpPr>
            <a:spLocks noChangeArrowheads="1"/>
          </p:cNvSpPr>
          <p:nvPr/>
        </p:nvSpPr>
        <p:spPr bwMode="auto">
          <a:xfrm>
            <a:off x="971600" y="5229200"/>
            <a:ext cx="30267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33450"/>
            <a:r>
              <a:rPr lang="ru-RU" altLang="ru-RU" b="1" dirty="0" smtClean="0">
                <a:solidFill>
                  <a:srgbClr val="800000"/>
                </a:solidFill>
                <a:latin typeface="Monotype Corsiva" pitchFamily="66" charset="0"/>
              </a:rPr>
              <a:t>Сеанс одновременной игры </a:t>
            </a:r>
            <a:endParaRPr lang="ru-RU" altLang="ru-RU" sz="20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G:\ФОТО ЛОЛ\CAM02054.jpg"/>
          <p:cNvPicPr/>
          <p:nvPr/>
        </p:nvPicPr>
        <p:blipFill>
          <a:blip r:embed="rId2" cstate="print"/>
          <a:srcRect l="5124" r="24227" b="21579"/>
          <a:stretch>
            <a:fillRect/>
          </a:stretch>
        </p:blipFill>
        <p:spPr bwMode="auto">
          <a:xfrm>
            <a:off x="214283" y="1643050"/>
            <a:ext cx="4286280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G:\ФОТО ЛОЛ\CAM02053.jpg"/>
          <p:cNvPicPr/>
          <p:nvPr/>
        </p:nvPicPr>
        <p:blipFill>
          <a:blip r:embed="rId3" cstate="print"/>
          <a:srcRect l="1855" t="13941" r="22288"/>
          <a:stretch>
            <a:fillRect/>
          </a:stretch>
        </p:blipFill>
        <p:spPr bwMode="auto">
          <a:xfrm>
            <a:off x="4572000" y="3404796"/>
            <a:ext cx="4286280" cy="345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43042" y="1500174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818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endParaRPr lang="ru-RU" sz="4800" dirty="0">
              <a:latin typeface="Arial" charset="0"/>
            </a:endParaRPr>
          </a:p>
        </p:txBody>
      </p:sp>
      <p:sp>
        <p:nvSpPr>
          <p:cNvPr id="28676" name="WordArt 2"/>
          <p:cNvSpPr>
            <a:spLocks noChangeArrowheads="1" noChangeShapeType="1" noTextEdit="1"/>
          </p:cNvSpPr>
          <p:nvPr/>
        </p:nvSpPr>
        <p:spPr bwMode="auto">
          <a:xfrm>
            <a:off x="2071688" y="4786313"/>
            <a:ext cx="4357687" cy="642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44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3557" name="WordArt 2"/>
          <p:cNvSpPr>
            <a:spLocks noChangeArrowheads="1" noChangeShapeType="1" noTextEdit="1"/>
          </p:cNvSpPr>
          <p:nvPr/>
        </p:nvSpPr>
        <p:spPr bwMode="auto">
          <a:xfrm>
            <a:off x="1763688" y="476672"/>
            <a:ext cx="6143625" cy="73605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«ДЕНЬ СКАЗКИ"</a:t>
            </a: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84568" y="5805264"/>
            <a:ext cx="457203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Мероприятие </a:t>
            </a:r>
          </a:p>
          <a:p>
            <a:pPr algn="ctr">
              <a:defRPr/>
            </a:pP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«Хочу быть здоровым!»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8681" name="Рисунок 9" descr="http://fantasyflash.ru/anime/butterfly/image/butterfly7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035983">
            <a:off x="323850" y="217488"/>
            <a:ext cx="10350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142844" y="5143512"/>
            <a:ext cx="2214546" cy="1428736"/>
          </a:xfrm>
          <a:prstGeom prst="cloudCallout">
            <a:avLst>
              <a:gd name="adj1" fmla="val -38439"/>
              <a:gd name="adj2" fmla="val -3808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Весь день команды участвовали в разнообразных конкурсах</a:t>
            </a:r>
          </a:p>
          <a:p>
            <a:r>
              <a:rPr lang="ru-RU" sz="1400" b="1" dirty="0" smtClean="0"/>
              <a:t> </a:t>
            </a:r>
            <a:endParaRPr lang="ru-RU" sz="2000" b="1" dirty="0">
              <a:solidFill>
                <a:srgbClr val="FF66FF"/>
              </a:solidFill>
              <a:latin typeface="Tahoma" pitchFamily="34" charset="0"/>
            </a:endParaRPr>
          </a:p>
        </p:txBody>
      </p:sp>
      <p:pic>
        <p:nvPicPr>
          <p:cNvPr id="11" name="Рисунок 10" descr="G:\ФОТО ЛОЛ\CAM02033.jpg"/>
          <p:cNvPicPr/>
          <p:nvPr/>
        </p:nvPicPr>
        <p:blipFill>
          <a:blip r:embed="rId3" cstate="print"/>
          <a:srcRect l="948" t="14010" r="-9" b="8937"/>
          <a:stretch>
            <a:fillRect/>
          </a:stretch>
        </p:blipFill>
        <p:spPr bwMode="auto">
          <a:xfrm>
            <a:off x="357158" y="1285861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ФОТО ЛОЛ\20170620_095232.jpg"/>
          <p:cNvPicPr/>
          <p:nvPr/>
        </p:nvPicPr>
        <p:blipFill>
          <a:blip r:embed="rId4" cstate="print"/>
          <a:srcRect l="27555" t="9122" r="6649" b="8437"/>
          <a:stretch>
            <a:fillRect/>
          </a:stretch>
        </p:blipFill>
        <p:spPr bwMode="auto">
          <a:xfrm rot="5400000">
            <a:off x="3355137" y="3381703"/>
            <a:ext cx="3621614" cy="275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G:\ФОТО ЛОЛ\CAM02031.jpg"/>
          <p:cNvPicPr/>
          <p:nvPr/>
        </p:nvPicPr>
        <p:blipFill>
          <a:blip r:embed="rId5" cstate="print"/>
          <a:srcRect l="44250" t="41787" r="25131"/>
          <a:stretch>
            <a:fillRect/>
          </a:stretch>
        </p:blipFill>
        <p:spPr bwMode="auto">
          <a:xfrm>
            <a:off x="6643702" y="1285860"/>
            <a:ext cx="22145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57192"/>
            <a:ext cx="2267744" cy="1700808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207671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57290" y="357166"/>
            <a:ext cx="721523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Arial" charset="0"/>
              </a:rPr>
              <a:t>         </a:t>
            </a:r>
            <a:r>
              <a:rPr lang="ru-RU" sz="3600" b="1" i="1" dirty="0" smtClean="0">
                <a:solidFill>
                  <a:srgbClr val="0070C0"/>
                </a:solidFill>
                <a:latin typeface="Arial" charset="0"/>
              </a:rPr>
              <a:t>День памяти и скорби</a:t>
            </a:r>
            <a:endParaRPr lang="ru-RU" sz="36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67" name="Прямоугольник 10"/>
          <p:cNvSpPr>
            <a:spLocks noChangeArrowheads="1"/>
          </p:cNvSpPr>
          <p:nvPr/>
        </p:nvSpPr>
        <p:spPr bwMode="auto">
          <a:xfrm>
            <a:off x="1691680" y="1340768"/>
            <a:ext cx="5832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</p:txBody>
      </p:sp>
      <p:pic>
        <p:nvPicPr>
          <p:cNvPr id="8" name="Рисунок 7" descr="G:\ФОТО ЛОЛ\CAM02061.jpg"/>
          <p:cNvPicPr/>
          <p:nvPr/>
        </p:nvPicPr>
        <p:blipFill>
          <a:blip r:embed="rId4" cstate="print"/>
          <a:srcRect t="45652" r="64585" b="12537"/>
          <a:stretch>
            <a:fillRect/>
          </a:stretch>
        </p:blipFill>
        <p:spPr bwMode="auto">
          <a:xfrm>
            <a:off x="0" y="285728"/>
            <a:ext cx="2786050" cy="186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ЛОЛ\CAM02062.jpg"/>
          <p:cNvPicPr/>
          <p:nvPr/>
        </p:nvPicPr>
        <p:blipFill>
          <a:blip r:embed="rId5" cstate="print"/>
          <a:srcRect l="4211" t="12802" r="20023" b="1208"/>
          <a:stretch>
            <a:fillRect/>
          </a:stretch>
        </p:blipFill>
        <p:spPr bwMode="auto">
          <a:xfrm>
            <a:off x="4429124" y="1000108"/>
            <a:ext cx="47148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ФОТО ЛОЛ\CAM02044.jpg"/>
          <p:cNvPicPr/>
          <p:nvPr/>
        </p:nvPicPr>
        <p:blipFill>
          <a:blip r:embed="rId6" cstate="print"/>
          <a:srcRect l="948" t="22947" r="19799"/>
          <a:stretch>
            <a:fillRect/>
          </a:stretch>
        </p:blipFill>
        <p:spPr bwMode="auto">
          <a:xfrm>
            <a:off x="4214810" y="3857628"/>
            <a:ext cx="492919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ФОТО ЛОЛ\CAM02043.jpg"/>
          <p:cNvPicPr/>
          <p:nvPr/>
        </p:nvPicPr>
        <p:blipFill>
          <a:blip r:embed="rId7" cstate="print"/>
          <a:srcRect l="4575" t="24638" r="942" b="10596"/>
          <a:stretch>
            <a:fillRect/>
          </a:stretch>
        </p:blipFill>
        <p:spPr bwMode="auto">
          <a:xfrm>
            <a:off x="0" y="2214554"/>
            <a:ext cx="4214810" cy="28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i="1" dirty="0" smtClean="0">
                <a:solidFill>
                  <a:srgbClr val="CC3300"/>
                </a:solidFill>
              </a:rPr>
              <a:t>День игры</a:t>
            </a:r>
            <a:endParaRPr lang="ru-RU" sz="5400" b="1" i="1" dirty="0">
              <a:solidFill>
                <a:srgbClr val="CC33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B17F-AD2D-4799-9B09-7BF60DF529A6}" type="datetime1">
              <a:rPr lang="ru-RU" smtClean="0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" name="Содержимое 5" descr="G:\ФОТО ЛОЛ\CAM02083.jpg"/>
          <p:cNvPicPr>
            <a:picLocks noGrp="1"/>
          </p:cNvPicPr>
          <p:nvPr>
            <p:ph idx="1"/>
          </p:nvPr>
        </p:nvPicPr>
        <p:blipFill>
          <a:blip r:embed="rId2" cstate="print"/>
          <a:srcRect l="2760" t="7971" b="3814"/>
          <a:stretch>
            <a:fillRect/>
          </a:stretch>
        </p:blipFill>
        <p:spPr bwMode="auto">
          <a:xfrm>
            <a:off x="214282" y="4000504"/>
            <a:ext cx="392909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ЛОЛ\CAM02063.jpg"/>
          <p:cNvPicPr/>
          <p:nvPr/>
        </p:nvPicPr>
        <p:blipFill>
          <a:blip r:embed="rId3" cstate="print"/>
          <a:srcRect l="27955" t="23430" r="9068" b="9662"/>
          <a:stretch>
            <a:fillRect/>
          </a:stretch>
        </p:blipFill>
        <p:spPr bwMode="auto">
          <a:xfrm>
            <a:off x="5786446" y="1214422"/>
            <a:ext cx="30924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Весенний\Рабочий стол\Bluetooth Folder\20170626_134411.jpg"/>
          <p:cNvPicPr/>
          <p:nvPr/>
        </p:nvPicPr>
        <p:blipFill>
          <a:blip r:embed="rId4" cstate="print"/>
          <a:srcRect t="9402" b="3704"/>
          <a:stretch>
            <a:fillRect/>
          </a:stretch>
        </p:blipFill>
        <p:spPr bwMode="auto">
          <a:xfrm>
            <a:off x="4429124" y="3952875"/>
            <a:ext cx="4429156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Весенний\Рабочий стол\Bluetooth Folder\20170626_134511.jpg"/>
          <p:cNvPicPr/>
          <p:nvPr/>
        </p:nvPicPr>
        <p:blipFill>
          <a:blip r:embed="rId5" cstate="print"/>
          <a:srcRect l="14431" t="19088" r="7483" b="5413"/>
          <a:stretch>
            <a:fillRect/>
          </a:stretch>
        </p:blipFill>
        <p:spPr bwMode="auto">
          <a:xfrm>
            <a:off x="285720" y="1285860"/>
            <a:ext cx="46386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C3300"/>
                </a:solidFill>
              </a:rPr>
              <a:t>Самое вкусное место!</a:t>
            </a:r>
            <a:endParaRPr lang="ru-RU" b="1" i="1" dirty="0">
              <a:solidFill>
                <a:srgbClr val="CC33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B17F-AD2D-4799-9B09-7BF60DF529A6}" type="datetime1">
              <a:rPr lang="ru-RU" smtClean="0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http://www.o-detstve.ru/  Портал «О детстве»</a:t>
            </a:r>
            <a:endParaRPr lang="ru-RU"/>
          </a:p>
        </p:txBody>
      </p:sp>
      <p:pic>
        <p:nvPicPr>
          <p:cNvPr id="6" name="Содержимое 5" descr="G:\ФОТО ЛОЛ\CAM020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3"/>
            <a:ext cx="564357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 ЛОЛ\CAM02046.jpg"/>
          <p:cNvPicPr/>
          <p:nvPr/>
        </p:nvPicPr>
        <p:blipFill>
          <a:blip r:embed="rId3" cstate="print"/>
          <a:srcRect t="13526"/>
          <a:stretch>
            <a:fillRect/>
          </a:stretch>
        </p:blipFill>
        <p:spPr bwMode="auto">
          <a:xfrm>
            <a:off x="3209029" y="3571876"/>
            <a:ext cx="593497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643174" y="2000240"/>
            <a:ext cx="3311525" cy="28082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3357553" y="2500306"/>
            <a:ext cx="228601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7030A0"/>
                </a:solidFill>
              </a:rPr>
              <a:t>На линейке были подведены итоги, победила дружба, обе команды набрали одинаковое количество очков. Все ребята, кто ходил в лагерь, были отмечены - каждый за свой вклад в жизнь лагеря. </a:t>
            </a:r>
            <a:endParaRPr lang="ru-RU" sz="1100" dirty="0" smtClean="0">
              <a:solidFill>
                <a:srgbClr val="7030A0"/>
              </a:solidFill>
            </a:endParaRPr>
          </a:p>
          <a:p>
            <a:pPr algn="ctr"/>
            <a:r>
              <a:rPr lang="ru-RU" sz="1100" b="1" dirty="0" smtClean="0">
                <a:solidFill>
                  <a:srgbClr val="7030A0"/>
                </a:solidFill>
              </a:rPr>
              <a:t>Все получили медали, почетные вымпелы и подарки на память.</a:t>
            </a:r>
            <a:endParaRPr lang="ru-RU" sz="1100" dirty="0" smtClean="0">
              <a:solidFill>
                <a:srgbClr val="7030A0"/>
              </a:solidFill>
            </a:endParaRPr>
          </a:p>
          <a:p>
            <a:pPr algn="ctr"/>
            <a:endParaRPr lang="ru-RU" altLang="ru-RU" sz="1100" b="1" dirty="0">
              <a:solidFill>
                <a:srgbClr val="FF0000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6215074" y="4643446"/>
          <a:ext cx="2769096" cy="2076822"/>
        </p:xfrm>
        <a:graphic>
          <a:graphicData uri="http://schemas.openxmlformats.org/presentationml/2006/ole">
            <p:oleObj spid="_x0000_s52233" name="Изображение" r:id="rId3" imgW="1905266" imgH="1428949" progId="StaticMetafile">
              <p:embed/>
            </p:oleObj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6072198" y="214290"/>
          <a:ext cx="2769096" cy="2076822"/>
        </p:xfrm>
        <a:graphic>
          <a:graphicData uri="http://schemas.openxmlformats.org/presentationml/2006/ole">
            <p:oleObj spid="_x0000_s52234" name="Изображение" r:id="rId4" imgW="1905266" imgH="1428949" progId="StaticMetafile">
              <p:embed/>
            </p:oleObj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285720" y="3071810"/>
          <a:ext cx="1905000" cy="1428750"/>
        </p:xfrm>
        <a:graphic>
          <a:graphicData uri="http://schemas.openxmlformats.org/presentationml/2006/ole">
            <p:oleObj spid="_x0000_s52235" name="Изображение" r:id="rId5" imgW="1905266" imgH="1428949" progId="StaticMetafile">
              <p:embed/>
            </p:oleObj>
          </a:graphicData>
        </a:graphic>
      </p:graphicFrame>
      <p:pic>
        <p:nvPicPr>
          <p:cNvPr id="15" name="Рисунок 14" descr="G:\ФОТО ЛОЛ\CAM02101.jpg"/>
          <p:cNvPicPr/>
          <p:nvPr/>
        </p:nvPicPr>
        <p:blipFill>
          <a:blip r:embed="rId6" cstate="print"/>
          <a:srcRect l="8017" t="7246" r="43722" b="31624"/>
          <a:stretch>
            <a:fillRect/>
          </a:stretch>
        </p:blipFill>
        <p:spPr bwMode="auto">
          <a:xfrm>
            <a:off x="285720" y="285728"/>
            <a:ext cx="3000396" cy="272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G:\ФОТО ЛОЛ\CAM02099.jpg"/>
          <p:cNvPicPr/>
          <p:nvPr/>
        </p:nvPicPr>
        <p:blipFill>
          <a:blip r:embed="rId7" cstate="print"/>
          <a:srcRect l="23605" t="23671" r="37905" b="29384"/>
          <a:stretch>
            <a:fillRect/>
          </a:stretch>
        </p:blipFill>
        <p:spPr bwMode="auto">
          <a:xfrm>
            <a:off x="285720" y="4500570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G:\ФОТО ЛОЛ\CAM02092.jpg"/>
          <p:cNvPicPr/>
          <p:nvPr/>
        </p:nvPicPr>
        <p:blipFill>
          <a:blip r:embed="rId8" cstate="print"/>
          <a:srcRect l="18167" t="17391" r="43370" b="28689"/>
          <a:stretch>
            <a:fillRect/>
          </a:stretch>
        </p:blipFill>
        <p:spPr bwMode="auto">
          <a:xfrm>
            <a:off x="6429388" y="2000240"/>
            <a:ext cx="24940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G:\ФОТО ЛОЛ\CAM02096.jpg"/>
          <p:cNvPicPr/>
          <p:nvPr/>
        </p:nvPicPr>
        <p:blipFill>
          <a:blip r:embed="rId9" cstate="print"/>
          <a:srcRect l="26143" t="23188" r="41101" b="32081"/>
          <a:stretch>
            <a:fillRect/>
          </a:stretch>
        </p:blipFill>
        <p:spPr bwMode="auto">
          <a:xfrm>
            <a:off x="3643306" y="4500570"/>
            <a:ext cx="21569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G:\ФОТО ЛОЛ\CAM02097.jpg"/>
          <p:cNvPicPr/>
          <p:nvPr/>
        </p:nvPicPr>
        <p:blipFill>
          <a:blip r:embed="rId10" cstate="print"/>
          <a:srcRect l="30312" t="21981" r="42005" b="31835"/>
          <a:stretch>
            <a:fillRect/>
          </a:stretch>
        </p:blipFill>
        <p:spPr bwMode="auto">
          <a:xfrm>
            <a:off x="4357686" y="214290"/>
            <a:ext cx="1641980" cy="205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365" descr="Рисунок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643446"/>
            <a:ext cx="10668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366" descr="Рисунок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5516563"/>
            <a:ext cx="561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367" descr="Рисунок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428604"/>
            <a:ext cx="561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1547664" y="404664"/>
            <a:ext cx="6265863" cy="908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2400" b="1" i="1" kern="10" dirty="0" smtClean="0">
                <a:ln w="12700">
                  <a:solidFill>
                    <a:srgbClr val="054697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З</a:t>
            </a:r>
            <a:r>
              <a:rPr lang="ru-RU" sz="2400" b="1" kern="10" dirty="0" smtClean="0">
                <a:ln w="12700">
                  <a:solidFill>
                    <a:srgbClr val="054697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акрытие лагеря</a:t>
            </a:r>
          </a:p>
        </p:txBody>
      </p:sp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2555776" y="3501008"/>
            <a:ext cx="4608512" cy="10081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ru-RU" sz="2400" kern="10" dirty="0" smtClean="0">
              <a:ln w="12700">
                <a:solidFill>
                  <a:srgbClr val="054697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1210" name="Object 10"/>
          <p:cNvGraphicFramePr>
            <a:graphicFrameLocks noChangeAspect="1"/>
          </p:cNvGraphicFramePr>
          <p:nvPr/>
        </p:nvGraphicFramePr>
        <p:xfrm>
          <a:off x="6929454" y="1571612"/>
          <a:ext cx="1104900" cy="1428750"/>
        </p:xfrm>
        <a:graphic>
          <a:graphicData uri="http://schemas.openxmlformats.org/presentationml/2006/ole">
            <p:oleObj spid="_x0000_s51212" name="Изображение" r:id="rId5" imgW="1104762" imgH="1428949" progId="StaticMetafile">
              <p:embed/>
            </p:oleObj>
          </a:graphicData>
        </a:graphic>
      </p:graphicFrame>
      <p:pic>
        <p:nvPicPr>
          <p:cNvPr id="19" name="Рисунок 18" descr="G:\ФОТО ЛОЛ\CAM02103.jpg"/>
          <p:cNvPicPr/>
          <p:nvPr/>
        </p:nvPicPr>
        <p:blipFill>
          <a:blip r:embed="rId6" cstate="print"/>
          <a:srcRect l="2396" t="21739" r="6066" b="14465"/>
          <a:stretch>
            <a:fillRect/>
          </a:stretch>
        </p:blipFill>
        <p:spPr bwMode="auto">
          <a:xfrm>
            <a:off x="285720" y="1357297"/>
            <a:ext cx="5435077" cy="28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5" descr="G:\ФОТО ЛОЛ\CAM02029.jpg"/>
          <p:cNvPicPr>
            <a:picLocks noGrp="1"/>
          </p:cNvPicPr>
          <p:nvPr>
            <p:ph idx="1"/>
          </p:nvPr>
        </p:nvPicPr>
        <p:blipFill>
          <a:blip r:embed="rId7" cstate="print"/>
          <a:srcRect l="8198" t="29469" r="6891" b="6039"/>
          <a:stretch>
            <a:fillRect/>
          </a:stretch>
        </p:blipFill>
        <p:spPr bwMode="auto">
          <a:xfrm>
            <a:off x="3500430" y="3714752"/>
            <a:ext cx="550072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0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12317644" flipV="1">
            <a:off x="3953950" y="2240325"/>
            <a:ext cx="51267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kern="1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ДО   СВИДАНИЯ, ЛАГЕРЬ! 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00504"/>
            <a:ext cx="3059832" cy="263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7"/>
            <a:ext cx="407338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3143240" y="3357562"/>
            <a:ext cx="3429024" cy="31432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71736" y="300037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43306" y="4286256"/>
            <a:ext cx="228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ДАЖЕ ЕСЛИ МЫ РАССТАЕМСЯ, ДРУЖБА ОСТАЕТСЯ С НАМИ НАВСЕГДА</a:t>
            </a:r>
          </a:p>
          <a:p>
            <a:endParaRPr lang="ru-RU" sz="1200" dirty="0"/>
          </a:p>
        </p:txBody>
      </p:sp>
      <p:pic>
        <p:nvPicPr>
          <p:cNvPr id="10" name="Рисунок 9" descr="C:\Documents and Settings\Весенний\Рабочий стол\Bluetooth Folder\20170626_134217.jpg"/>
          <p:cNvPicPr/>
          <p:nvPr/>
        </p:nvPicPr>
        <p:blipFill>
          <a:blip r:embed="rId5" cstate="print"/>
          <a:srcRect l="5612" t="2279" r="13408" b="3704"/>
          <a:stretch>
            <a:fillRect/>
          </a:stretch>
        </p:blipFill>
        <p:spPr bwMode="auto">
          <a:xfrm>
            <a:off x="285720" y="357166"/>
            <a:ext cx="45275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39952" y="3455426"/>
          <a:ext cx="4308698" cy="2964699"/>
        </p:xfrm>
        <a:graphic>
          <a:graphicData uri="http://schemas.openxmlformats.org/presentationml/2006/ole">
            <p:oleObj spid="_x0000_s1027" name="Изображение" r:id="rId3" imgW="2076740" imgH="1428949" progId="StaticMetafile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86766" cy="953774"/>
          </a:xfrm>
        </p:spPr>
        <p:txBody>
          <a:bodyPr/>
          <a:lstStyle/>
          <a:p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u="sng" dirty="0" smtClean="0">
                <a:solidFill>
                  <a:srgbClr val="0070C0"/>
                </a:solidFill>
              </a:rPr>
              <a:t> </a:t>
            </a:r>
            <a:r>
              <a:rPr lang="ru-RU" sz="2800" b="1" i="1" u="sng" dirty="0" smtClean="0">
                <a:solidFill>
                  <a:srgbClr val="0070C0"/>
                </a:solidFill>
              </a:rPr>
              <a:t>Девиз: </a:t>
            </a:r>
            <a:r>
              <a:rPr lang="ru-RU" sz="2800" b="1" i="1" dirty="0" smtClean="0">
                <a:solidFill>
                  <a:srgbClr val="0070C0"/>
                </a:solidFill>
              </a:rPr>
              <a:t>    «Пусть будут радостными дни,</a:t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             Лишь сердце детям распахни!»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5040559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Лето – время чудес и открытий,</a:t>
            </a:r>
          </a:p>
          <a:p>
            <a:pPr>
              <a:buNone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солнца, улыбок, проказ.</a:t>
            </a:r>
          </a:p>
          <a:p>
            <a:pPr>
              <a:buNone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Школьный лагерь  одно из событий – </a:t>
            </a:r>
          </a:p>
          <a:p>
            <a:pPr>
              <a:buNone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Приготовило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лето для нас!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B17F-AD2D-4799-9B09-7BF60DF529A6}" type="datetime1">
              <a:rPr lang="ru-RU" smtClean="0"/>
              <a:pPr>
                <a:defRPr/>
              </a:pPr>
              <a:t>29.06.2017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5719"/>
          </a:xfrm>
        </p:spPr>
        <p:txBody>
          <a:bodyPr/>
          <a:lstStyle/>
          <a:p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571480"/>
            <a:ext cx="7924870" cy="5741549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B0F0"/>
                </a:solidFill>
              </a:rPr>
              <a:t>      Все дети без исключения с радостью ждут каникул, связывают с ними реализацию своих надежд и мечтаний, возможность найти новых друзей, встретить со старыми друзьями, увидеть новое и неизведанное, испытать себя в незнакомых условиях, научиться новому делу. Цель школьных лагерей – совместное творческое проживание-переживание учениками и учителями обстоятельств жизни, с тем чтобы потом вернуться в школу немножко другими людьми и там осенью продолжить то, что было начато летом. Как правили, дети чувствуют себя очень комфортно в знакомой обстановке и вблизи от дома. В нашем лагере были дети в возрасте от 7 – 12 лет. Большинство воспитанников лагеря живут в неполных семьях. Даже в половине неполных семей доходы составляют лишь прожиточный минимум. Отсюда нерациональное питание, ограниченные возможности в вопросах оздоровления детей. Поэтому необходима эта помощь детям, находящимся в трудной жизненной ситуации, не имеющим возможности загородного оздоровительного отдыха.</a:t>
            </a:r>
          </a:p>
          <a:p>
            <a:endParaRPr lang="ru-RU" sz="20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B17F-AD2D-4799-9B09-7BF60DF529A6}" type="datetime1">
              <a:rPr lang="ru-RU" smtClean="0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Главным направлением в работе воспитателей и вожатых является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педагогическая поддержка и помощь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индивидуальном развитии ребенка. В систему педагогической поддержки включается и психологическая, и социальная, и оздоровительная – поскольку все они интегрируются. Особенно необходима эта помощь детям, находящимся в трудной жизненной ситуации, не имеющим возможности загородного оздоровительного отдыха.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4" descr="http://stranamasterov.ru/files/u1697/c2568a5cf64ce1f8d6fcd900c77ae07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924944"/>
            <a:ext cx="1381125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0" y="1124744"/>
            <a:ext cx="4386218" cy="285751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dirty="0"/>
          </a:p>
        </p:txBody>
      </p:sp>
      <p:pic>
        <p:nvPicPr>
          <p:cNvPr id="15364" name="Рисунок 7481" descr="http://fantasyflash.ru/anime/flowers/image/flowers2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420888"/>
            <a:ext cx="185738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2658854" y="549275"/>
            <a:ext cx="493917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Лагерь </a:t>
            </a:r>
            <a:r>
              <a:rPr lang="ru-RU" altLang="ru-RU" sz="2400" b="1" i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«Веснушки» работал</a:t>
            </a:r>
            <a:endParaRPr lang="ru-RU" altLang="ru-RU" sz="2400" b="1" i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с </a:t>
            </a:r>
            <a:r>
              <a:rPr lang="ru-RU" altLang="ru-RU" sz="2400" b="1" i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01 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по </a:t>
            </a:r>
            <a:r>
              <a:rPr lang="ru-RU" altLang="ru-RU" sz="2400" b="1" i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27 </a:t>
            </a:r>
            <a:r>
              <a:rPr lang="ru-RU" altLang="ru-RU" sz="24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июня</a:t>
            </a:r>
          </a:p>
          <a:p>
            <a:pPr algn="ctr"/>
            <a:endParaRPr lang="ru-RU" altLang="ru-RU" b="1" i="1" dirty="0">
              <a:solidFill>
                <a:srgbClr val="0A423B"/>
              </a:solidFill>
            </a:endParaRPr>
          </a:p>
          <a:p>
            <a:pPr algn="ctr"/>
            <a:endParaRPr lang="ru-RU" altLang="ru-RU" i="1" dirty="0"/>
          </a:p>
        </p:txBody>
      </p:sp>
      <p:sp>
        <p:nvSpPr>
          <p:cNvPr id="15367" name="Прямоугольник 11"/>
          <p:cNvSpPr>
            <a:spLocks noChangeArrowheads="1"/>
          </p:cNvSpPr>
          <p:nvPr/>
        </p:nvSpPr>
        <p:spPr bwMode="auto">
          <a:xfrm>
            <a:off x="755576" y="5214950"/>
            <a:ext cx="86153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eaLnBrk="0" hangingPunct="0">
              <a:tabLst>
                <a:tab pos="685800" algn="l"/>
              </a:tabLst>
            </a:pPr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8600" eaLnBrk="0" hangingPunct="0">
              <a:tabLst>
                <a:tab pos="685800" algn="l"/>
              </a:tabLst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alt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143108" y="5236620"/>
            <a:ext cx="7000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Создание условий для полноценного отдыха и оздоровления детей в период  летних каникул.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385" name="Picture 1" descr="G:\ФОТО ЛОЛ\CAM02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714488"/>
            <a:ext cx="507209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Открытие лагеря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B17F-AD2D-4799-9B09-7BF60DF529A6}" type="datetime1">
              <a:rPr lang="ru-RU" smtClean="0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" name="Содержимое 5" descr="F:\для ЛОЛ\Новая папка\CAM01998.jpg"/>
          <p:cNvPicPr>
            <a:picLocks noGrp="1"/>
          </p:cNvPicPr>
          <p:nvPr>
            <p:ph idx="1"/>
          </p:nvPr>
        </p:nvPicPr>
        <p:blipFill>
          <a:blip r:embed="rId2" cstate="print"/>
          <a:srcRect l="-1391" t="30310" r="7858" b="33174"/>
          <a:stretch>
            <a:fillRect/>
          </a:stretch>
        </p:blipFill>
        <p:spPr bwMode="auto">
          <a:xfrm>
            <a:off x="428597" y="1785926"/>
            <a:ext cx="3286148" cy="162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ЛОЛ\Новая папка\CAM01996.jpg"/>
          <p:cNvPicPr/>
          <p:nvPr/>
        </p:nvPicPr>
        <p:blipFill>
          <a:blip r:embed="rId3" cstate="print"/>
          <a:srcRect l="19173" t="24582" r="19304" b="25059"/>
          <a:stretch>
            <a:fillRect/>
          </a:stretch>
        </p:blipFill>
        <p:spPr bwMode="auto">
          <a:xfrm>
            <a:off x="4786314" y="1285860"/>
            <a:ext cx="3659815" cy="231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ЛОЛ\Новая папка\CAM02003.jpg"/>
          <p:cNvPicPr/>
          <p:nvPr/>
        </p:nvPicPr>
        <p:blipFill>
          <a:blip r:embed="rId4" cstate="print"/>
          <a:srcRect l="2720" t="21718" r="6606" b="25776"/>
          <a:stretch>
            <a:fillRect/>
          </a:stretch>
        </p:blipFill>
        <p:spPr bwMode="auto">
          <a:xfrm>
            <a:off x="785786" y="3643314"/>
            <a:ext cx="3714776" cy="233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для ЛОЛ\Новая папка\CAM02004.jpg"/>
          <p:cNvPicPr/>
          <p:nvPr/>
        </p:nvPicPr>
        <p:blipFill>
          <a:blip r:embed="rId5" cstate="print"/>
          <a:srcRect l="46392" t="9547" b="34363"/>
          <a:stretch>
            <a:fillRect/>
          </a:stretch>
        </p:blipFill>
        <p:spPr bwMode="auto">
          <a:xfrm>
            <a:off x="5000628" y="4000504"/>
            <a:ext cx="3187228" cy="249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142844" y="0"/>
            <a:ext cx="8786874" cy="1799927"/>
          </a:xfrm>
          <a:prstGeom prst="horizontalScroll">
            <a:avLst/>
          </a:prstGeom>
          <a:solidFill>
            <a:srgbClr val="FFFF3B"/>
          </a:solidFill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FF0066"/>
                </a:solidFill>
              </a:rPr>
              <a:t>В нашем лагере было две команды: «Здоровяки» и «Смельчаки». Соревновательный дух придавал  детям настроение  и сплоченность в различных мероприятиях</a:t>
            </a:r>
            <a:r>
              <a:rPr lang="ru-RU" b="1" dirty="0" smtClean="0">
                <a:solidFill>
                  <a:srgbClr val="FF0066"/>
                </a:solidFill>
              </a:rPr>
              <a:t>.</a:t>
            </a:r>
            <a:endParaRPr lang="ru-RU" b="1" dirty="0">
              <a:solidFill>
                <a:srgbClr val="FF0066"/>
              </a:solidFill>
            </a:endParaRPr>
          </a:p>
        </p:txBody>
      </p:sp>
      <p:pic>
        <p:nvPicPr>
          <p:cNvPr id="11278" name="16 Дорожка 16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813" y="7162800"/>
            <a:ext cx="3048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 descr="G:\ФОТО ЛОЛ\CAM02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3116"/>
            <a:ext cx="3786214" cy="35719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285852" y="585789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b="1" i="1" dirty="0" smtClean="0">
                <a:solidFill>
                  <a:srgbClr val="CC3300"/>
                </a:solidFill>
              </a:rPr>
              <a:t>Команда «Здоровяки»</a:t>
            </a:r>
            <a:endParaRPr lang="ru-RU" b="1" i="1" dirty="0">
              <a:solidFill>
                <a:srgbClr val="CC3300"/>
              </a:solidFill>
            </a:endParaRPr>
          </a:p>
        </p:txBody>
      </p:sp>
      <p:pic>
        <p:nvPicPr>
          <p:cNvPr id="29698" name="Picture 2" descr="G:\ФОТО ЛОЛ\CAM02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714620"/>
            <a:ext cx="4071966" cy="38576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500694" y="207167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C3300"/>
                </a:solidFill>
              </a:rPr>
              <a:t>Команда «Смельчаки»</a:t>
            </a:r>
            <a:endParaRPr lang="ru-RU" b="1" i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874" fill="hold"/>
                                        <p:tgtEl>
                                          <p:spTgt spid="11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     Утро начинается с зарядки.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3B17F-AD2D-4799-9B09-7BF60DF529A6}" type="datetime1">
              <a:rPr lang="ru-RU" smtClean="0"/>
              <a:pPr>
                <a:defRPr/>
              </a:pPr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8992" y="6215082"/>
            <a:ext cx="2895600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" name="Содержимое 5" descr="F:\для ЛОЛ\Новая папка\CAM02038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/>
          </a:blip>
          <a:srcRect t="39141" r="9068" b="4535"/>
          <a:stretch>
            <a:fillRect/>
          </a:stretch>
        </p:blipFill>
        <p:spPr bwMode="auto">
          <a:xfrm>
            <a:off x="357159" y="1571612"/>
            <a:ext cx="40005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ЛОЛ\Новая папка\CAM02040.jpg"/>
          <p:cNvPicPr/>
          <p:nvPr/>
        </p:nvPicPr>
        <p:blipFill>
          <a:blip r:embed="rId3" cstate="print"/>
          <a:srcRect t="46540"/>
          <a:stretch>
            <a:fillRect/>
          </a:stretch>
        </p:blipFill>
        <p:spPr bwMode="auto">
          <a:xfrm>
            <a:off x="4572000" y="1571613"/>
            <a:ext cx="3929090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сть\Desktop\CAM02041.jpg"/>
          <p:cNvPicPr/>
          <p:nvPr/>
        </p:nvPicPr>
        <p:blipFill>
          <a:blip r:embed="rId4" cstate="print">
            <a:lum bright="20000" contrast="30000"/>
          </a:blip>
          <a:srcRect l="7821" t="33092" r="14948" b="5797"/>
          <a:stretch>
            <a:fillRect/>
          </a:stretch>
        </p:blipFill>
        <p:spPr bwMode="auto">
          <a:xfrm>
            <a:off x="2500298" y="3571876"/>
            <a:ext cx="528641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6" name="AutoShape 2360"/>
          <p:cNvSpPr>
            <a:spLocks noChangeArrowheads="1"/>
          </p:cNvSpPr>
          <p:nvPr/>
        </p:nvSpPr>
        <p:spPr bwMode="auto">
          <a:xfrm>
            <a:off x="214282" y="1785926"/>
            <a:ext cx="4357718" cy="242889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Была проведена</a:t>
            </a:r>
          </a:p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«Экологическая экскурсия»</a:t>
            </a:r>
          </a:p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включающая в себя викторину, </a:t>
            </a:r>
          </a:p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Конкурс «</a:t>
            </a:r>
            <a:r>
              <a:rPr lang="ru-RU" b="1" dirty="0" err="1" smtClean="0">
                <a:solidFill>
                  <a:srgbClr val="0000FF"/>
                </a:solidFill>
                <a:latin typeface="Bookman Old Style" pitchFamily="18" charset="0"/>
              </a:rPr>
              <a:t>Козявочка</a:t>
            </a: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», </a:t>
            </a:r>
          </a:p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творческое мероприятие</a:t>
            </a:r>
          </a:p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 «Цветочная  полянка» и беседу</a:t>
            </a:r>
          </a:p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Bookman Old Style" pitchFamily="18" charset="0"/>
              </a:rPr>
              <a:t> о приметах. </a:t>
            </a:r>
            <a:endParaRPr lang="ru-RU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20485" name="Picture 2365" descr="Рисунок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5157788"/>
            <a:ext cx="1500166" cy="148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366" descr="Рисунок2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5516563"/>
            <a:ext cx="561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367" descr="Рисунок2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341438"/>
            <a:ext cx="561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1571604" y="428604"/>
            <a:ext cx="6265863" cy="908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2400" b="1" i="1" kern="10" dirty="0" smtClean="0">
                <a:ln w="12700">
                  <a:solidFill>
                    <a:srgbClr val="05469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Каждый день имел свою тематику </a:t>
            </a:r>
          </a:p>
          <a:p>
            <a:pPr algn="ctr"/>
            <a:r>
              <a:rPr lang="ru-RU" sz="2400" b="1" kern="10" dirty="0" smtClean="0">
                <a:ln w="12700">
                  <a:solidFill>
                    <a:srgbClr val="054697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«ДЕНЬ ПРИРОДЫ»</a:t>
            </a:r>
            <a:endParaRPr lang="ru-RU" sz="2400" b="1" kern="10" dirty="0">
              <a:ln w="12700">
                <a:solidFill>
                  <a:srgbClr val="054697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Impact"/>
            </a:endParaRPr>
          </a:p>
        </p:txBody>
      </p:sp>
      <p:pic>
        <p:nvPicPr>
          <p:cNvPr id="8" name="Рисунок 7" descr="G:\ФОТО ЛОЛ\20170617_100901.jpg"/>
          <p:cNvPicPr/>
          <p:nvPr/>
        </p:nvPicPr>
        <p:blipFill>
          <a:blip r:embed="rId4" cstate="print"/>
          <a:srcRect t="7074" b="3176"/>
          <a:stretch>
            <a:fillRect/>
          </a:stretch>
        </p:blipFill>
        <p:spPr bwMode="auto">
          <a:xfrm>
            <a:off x="142844" y="4286256"/>
            <a:ext cx="500062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ЛОЛ\IMG_20170616_WA0071.jpg"/>
          <p:cNvPicPr/>
          <p:nvPr/>
        </p:nvPicPr>
        <p:blipFill>
          <a:blip r:embed="rId5"/>
          <a:srcRect l="-5298" t="19686" r="31424" b="29957"/>
          <a:stretch>
            <a:fillRect/>
          </a:stretch>
        </p:blipFill>
        <p:spPr bwMode="auto">
          <a:xfrm>
            <a:off x="4714876" y="1500174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ФОТО ЛОЛ\IMG_20170622_WA0011.jpg"/>
          <p:cNvPicPr/>
          <p:nvPr/>
        </p:nvPicPr>
        <p:blipFill>
          <a:blip r:embed="rId6"/>
          <a:srcRect l="18231" t="11630" r="28837" b="18375"/>
          <a:stretch>
            <a:fillRect/>
          </a:stretch>
        </p:blipFill>
        <p:spPr bwMode="auto">
          <a:xfrm>
            <a:off x="6929454" y="2428868"/>
            <a:ext cx="207170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5736" y="260648"/>
            <a:ext cx="6448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i="1" dirty="0" smtClean="0">
                <a:solidFill>
                  <a:srgbClr val="FF0000"/>
                </a:solidFill>
                <a:latin typeface="Arial" charset="0"/>
              </a:rPr>
              <a:t>     День России</a:t>
            </a:r>
            <a:endParaRPr lang="ru-RU" sz="4800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10116616" y="2276872"/>
            <a:ext cx="357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Трудно было человеку</a:t>
            </a:r>
            <a:b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Десять тысяч лет назад.</a:t>
            </a:r>
            <a:b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Он не знал совсем законов</a:t>
            </a:r>
            <a:b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Да и был тому не рад.</a:t>
            </a:r>
            <a:endParaRPr lang="ru-RU" altLang="ru-RU" sz="3200" b="1" dirty="0"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0404648" y="908720"/>
            <a:ext cx="3032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 теперь мы в наше время</a:t>
            </a:r>
            <a:b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Удивительно живём,</a:t>
            </a:r>
            <a:b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Знаем твёрдо все законы,</a:t>
            </a:r>
            <a:b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altLang="ru-RU" sz="1400" b="1" dirty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 России мы поём!</a:t>
            </a:r>
            <a:endParaRPr lang="ru-RU" altLang="ru-RU" sz="3200" b="1" dirty="0"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2534" name="Picture 5" descr="C:\Documents and Settings\Admin\Рабочий стол\Новая папка (2)\01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19526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ФОТО ЛОЛ\IMG_20170621_WA0001.jpg"/>
          <p:cNvPicPr/>
          <p:nvPr/>
        </p:nvPicPr>
        <p:blipFill>
          <a:blip r:embed="rId3"/>
          <a:srcRect t="36473" r="9510" b="469"/>
          <a:stretch>
            <a:fillRect/>
          </a:stretch>
        </p:blipFill>
        <p:spPr bwMode="auto">
          <a:xfrm>
            <a:off x="4214810" y="1214422"/>
            <a:ext cx="45094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G:\ФОТО ЛОЛ\IMG_20170621_WA0004 - копия.jpg"/>
          <p:cNvPicPr/>
          <p:nvPr/>
        </p:nvPicPr>
        <p:blipFill>
          <a:blip r:embed="rId4"/>
          <a:srcRect t="28502" r="24323" b="8454"/>
          <a:stretch>
            <a:fillRect/>
          </a:stretch>
        </p:blipFill>
        <p:spPr bwMode="auto">
          <a:xfrm>
            <a:off x="142844" y="3857628"/>
            <a:ext cx="5072098" cy="280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G:\ФОТО ЛОЛ\IMG_20170621_WA0008.jpg"/>
          <p:cNvPicPr/>
          <p:nvPr/>
        </p:nvPicPr>
        <p:blipFill>
          <a:blip r:embed="rId5">
            <a:lum bright="40000"/>
          </a:blip>
          <a:srcRect l="2917" t="44202" r="9785" b="7488"/>
          <a:stretch>
            <a:fillRect/>
          </a:stretch>
        </p:blipFill>
        <p:spPr bwMode="auto">
          <a:xfrm>
            <a:off x="214282" y="1643050"/>
            <a:ext cx="3857652" cy="215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929066"/>
            <a:ext cx="35719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357818" y="357187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Звучит гимн России.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asnikova 1 (leto)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1555</TotalTime>
  <Words>606</Words>
  <Application>Microsoft Office PowerPoint</Application>
  <PresentationFormat>Экран (4:3)</PresentationFormat>
  <Paragraphs>70</Paragraphs>
  <Slides>19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Miasnikova 1 (leto)</vt:lpstr>
      <vt:lpstr>Изображение</vt:lpstr>
      <vt:lpstr> Отчет  о работе  оздоровительного лагеря с дневным  пребыванием «Веснушки» по спортивно-оздоровительному направлению при МБОУ Весеннинской ООШ п.Весенний Тарасовский район ЛЕТО - 2017 год </vt:lpstr>
      <vt:lpstr>   Девиз:     «Пусть будут радостными дни,              Лишь сердце детям распахни!» </vt:lpstr>
      <vt:lpstr>Слайд 3</vt:lpstr>
      <vt:lpstr>  </vt:lpstr>
      <vt:lpstr>Открытие лагеря</vt:lpstr>
      <vt:lpstr>Слайд 6</vt:lpstr>
      <vt:lpstr>      Утро начинается с зарядки.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День игры</vt:lpstr>
      <vt:lpstr>Самое вкусное место!</vt:lpstr>
      <vt:lpstr>Слайд 17</vt:lpstr>
      <vt:lpstr>Слайд 18</vt:lpstr>
      <vt:lpstr>Слайд 19</vt:lpstr>
    </vt:vector>
  </TitlesOfParts>
  <Company>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о работе лагеря с дневным пребыванием «Лидер» Автор: начальник лагеря Кудакина Ирина Владимировна 2014 год</dc:title>
  <dc:creator>Admin</dc:creator>
  <cp:lastModifiedBy>Крикунова</cp:lastModifiedBy>
  <cp:revision>218</cp:revision>
  <dcterms:created xsi:type="dcterms:W3CDTF">2010-06-30T18:08:08Z</dcterms:created>
  <dcterms:modified xsi:type="dcterms:W3CDTF">2017-06-29T06:25:43Z</dcterms:modified>
</cp:coreProperties>
</file>