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4" r:id="rId3"/>
    <p:sldId id="257" r:id="rId4"/>
    <p:sldId id="261" r:id="rId5"/>
    <p:sldId id="264" r:id="rId6"/>
    <p:sldId id="304" r:id="rId7"/>
    <p:sldId id="278" r:id="rId8"/>
    <p:sldId id="279" r:id="rId9"/>
    <p:sldId id="303" r:id="rId10"/>
    <p:sldId id="282" r:id="rId11"/>
    <p:sldId id="287" r:id="rId12"/>
    <p:sldId id="288" r:id="rId13"/>
    <p:sldId id="298" r:id="rId14"/>
    <p:sldId id="293" r:id="rId15"/>
    <p:sldId id="299" r:id="rId16"/>
    <p:sldId id="280" r:id="rId17"/>
    <p:sldId id="284" r:id="rId18"/>
    <p:sldId id="285" r:id="rId19"/>
    <p:sldId id="302" r:id="rId20"/>
    <p:sldId id="286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548" autoAdjust="0"/>
    <p:restoredTop sz="95131" autoAdjust="0"/>
  </p:normalViewPr>
  <p:slideViewPr>
    <p:cSldViewPr>
      <p:cViewPr varScale="1">
        <p:scale>
          <a:sx n="69" d="100"/>
          <a:sy n="69" d="100"/>
        </p:scale>
        <p:origin x="-8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90949-71AA-4E2F-825B-F6A1C0B8D8B4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B3295-E158-4A22-B930-A5F88F90D1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73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B3295-E158-4A22-B930-A5F88F90D1E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49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849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5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960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71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76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06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21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2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48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171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9C15-8573-4DED-8AE3-1FE062DEABF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56F0-22AF-4D7A-95E3-F45615E41D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394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8873" y="-34554"/>
            <a:ext cx="9144000" cy="6957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13176"/>
            <a:ext cx="9144000" cy="1844824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2391043" y="232075"/>
            <a:ext cx="64008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МБОУ </a:t>
            </a:r>
            <a:r>
              <a:rPr lang="ru-RU" dirty="0" err="1" smtClean="0">
                <a:solidFill>
                  <a:schemeClr val="tx1"/>
                </a:solidFill>
                <a:latin typeface="Bookman Old Style" pitchFamily="18" charset="0"/>
              </a:rPr>
              <a:t>Весеннинская</a:t>
            </a:r>
            <a:r>
              <a:rPr lang="ru-RU" dirty="0" smtClean="0">
                <a:solidFill>
                  <a:schemeClr val="tx1"/>
                </a:solidFill>
                <a:latin typeface="Bookman Old Style" pitchFamily="18" charset="0"/>
              </a:rPr>
              <a:t> ООШ</a:t>
            </a:r>
            <a:endParaRPr lang="ru-RU" dirty="0" smtClean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57952" y="1841234"/>
            <a:ext cx="7815290" cy="2740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Bookman Old Style" pitchFamily="18" charset="0"/>
              </a:rPr>
              <a:t>ОТЧЕТ О РАБОТЕ ЛЕТНЕГО ОЗДОРОВИТЕЛЬНОГО ЛАГЕРЯ  С ДНЕВНЫМ ПРЕБЫВАНИЕМ</a:t>
            </a:r>
            <a:r>
              <a:rPr lang="ru-RU" sz="3600" dirty="0" smtClean="0">
                <a:latin typeface="Bookman Old Style" pitchFamily="18" charset="0"/>
              </a:rPr>
              <a:t/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600" dirty="0" smtClean="0">
                <a:latin typeface="Bookman Old Style" pitchFamily="18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Е С Н У Ш К И</a:t>
            </a:r>
            <a:r>
              <a:rPr lang="ru-RU" sz="3600" dirty="0" smtClean="0">
                <a:latin typeface="Bookman Old Style" pitchFamily="18" charset="0"/>
              </a:rPr>
              <a:t>»</a:t>
            </a:r>
            <a:endParaRPr lang="ru-RU" sz="3600" dirty="0" smtClean="0">
              <a:latin typeface="Bookman Old Style" pitchFamily="18" charset="0"/>
            </a:endParaRPr>
          </a:p>
          <a:p>
            <a:r>
              <a:rPr lang="ru-RU" sz="3600" dirty="0" smtClean="0">
                <a:latin typeface="Bookman Old Style" pitchFamily="18" charset="0"/>
              </a:rPr>
              <a:t> </a:t>
            </a:r>
            <a:br>
              <a:rPr lang="ru-RU" sz="3600" dirty="0" smtClean="0">
                <a:latin typeface="Bookman Old Style" pitchFamily="18" charset="0"/>
              </a:rPr>
            </a:br>
            <a:r>
              <a:rPr lang="ru-RU" sz="3200" dirty="0" smtClean="0">
                <a:latin typeface="Bookman Old Style" pitchFamily="18" charset="0"/>
              </a:rPr>
              <a:t>3 </a:t>
            </a:r>
            <a:r>
              <a:rPr lang="ru-RU" sz="3200" dirty="0" smtClean="0">
                <a:latin typeface="Bookman Old Style" pitchFamily="18" charset="0"/>
              </a:rPr>
              <a:t>июня-27 </a:t>
            </a:r>
            <a:r>
              <a:rPr lang="ru-RU" sz="3200" dirty="0" smtClean="0">
                <a:latin typeface="Bookman Old Style" pitchFamily="18" charset="0"/>
              </a:rPr>
              <a:t>июня </a:t>
            </a:r>
            <a:r>
              <a:rPr lang="ru-RU" sz="3200" dirty="0" smtClean="0">
                <a:latin typeface="Bookman Old Style" pitchFamily="18" charset="0"/>
              </a:rPr>
              <a:t>2019 </a:t>
            </a:r>
            <a:r>
              <a:rPr lang="ru-RU" sz="3200" dirty="0" smtClean="0">
                <a:latin typeface="Bookman Old Style" pitchFamily="18" charset="0"/>
              </a:rPr>
              <a:t>год 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73095"/>
            <a:ext cx="1995034" cy="19505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15720">
            <a:off x="637606" y="3550273"/>
            <a:ext cx="960703" cy="77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617039">
            <a:off x="7938411" y="3786938"/>
            <a:ext cx="912231" cy="8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40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-36512" y="-32050"/>
            <a:ext cx="9180512" cy="6878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520" y="0"/>
            <a:ext cx="1324742" cy="13299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4348" y="3571876"/>
            <a:ext cx="356413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Экскурсия в школьный музей с нашим любимым директором лагеря Натальей Владимировной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 descr="IMG_0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000528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07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86124"/>
            <a:ext cx="4310061" cy="3232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0747.JPG"/>
          <p:cNvPicPr>
            <a:picLocks noChangeAspect="1"/>
          </p:cNvPicPr>
          <p:nvPr/>
        </p:nvPicPr>
        <p:blipFill>
          <a:blip r:embed="rId6" cstate="print"/>
          <a:srcRect t="25000" b="7291"/>
          <a:stretch>
            <a:fillRect/>
          </a:stretch>
        </p:blipFill>
        <p:spPr>
          <a:xfrm>
            <a:off x="4786314" y="1357298"/>
            <a:ext cx="2672861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31073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-22531" y="-32547"/>
            <a:ext cx="9180512" cy="687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-99019"/>
            <a:ext cx="1105947" cy="12420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71670" y="1"/>
            <a:ext cx="628654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Приняли участие во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флешмобе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 Дню России!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IMG_09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1142984"/>
            <a:ext cx="7048549" cy="528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2942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-3393" y="-20467"/>
            <a:ext cx="9180512" cy="687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4143380"/>
            <a:ext cx="1053352" cy="1507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8169" y="44624"/>
            <a:ext cx="1562342" cy="1431003"/>
          </a:xfrm>
          <a:prstGeom prst="rect">
            <a:avLst/>
          </a:prstGeom>
        </p:spPr>
      </p:pic>
      <p:pic>
        <p:nvPicPr>
          <p:cNvPr id="10" name="Рисунок 9" descr="IMG_1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143248"/>
            <a:ext cx="4714876" cy="353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11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14290"/>
            <a:ext cx="3786214" cy="283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143372" y="1285860"/>
            <a:ext cx="385765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 по изготовлению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тетрафлексагона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3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32" y="2643182"/>
            <a:ext cx="1800200" cy="171410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928926" y="2786058"/>
            <a:ext cx="31432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Операция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«Поиск клада»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" name="Рисунок 18" descr="IMG_16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42645">
            <a:off x="-5711" y="596710"/>
            <a:ext cx="2857488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IMG_16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206618">
            <a:off x="5967142" y="3285965"/>
            <a:ext cx="3238491" cy="2428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IMG_16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3857628"/>
            <a:ext cx="3143240" cy="2357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IMG_19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187553" y="3830835"/>
            <a:ext cx="3214678" cy="2411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 descr="IMG_1898.JPG"/>
          <p:cNvPicPr>
            <a:picLocks noChangeAspect="1"/>
          </p:cNvPicPr>
          <p:nvPr/>
        </p:nvPicPr>
        <p:blipFill>
          <a:blip r:embed="rId8" cstate="print"/>
          <a:srcRect b="37777"/>
          <a:stretch>
            <a:fillRect/>
          </a:stretch>
        </p:blipFill>
        <p:spPr>
          <a:xfrm>
            <a:off x="2857488" y="357166"/>
            <a:ext cx="3857652" cy="1800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 descr="IMG_191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6768719" y="517901"/>
            <a:ext cx="2428885" cy="1821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6051969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572" y="116632"/>
            <a:ext cx="1687218" cy="1152129"/>
          </a:xfrm>
          <a:prstGeom prst="rect">
            <a:avLst/>
          </a:prstGeom>
        </p:spPr>
      </p:pic>
      <p:sp>
        <p:nvSpPr>
          <p:cNvPr id="7" name="Rectangle 10"/>
          <p:cNvSpPr txBox="1">
            <a:spLocks noRot="1" noChangeArrowheads="1"/>
          </p:cNvSpPr>
          <p:nvPr/>
        </p:nvSpPr>
        <p:spPr bwMode="auto">
          <a:xfrm>
            <a:off x="3786182" y="1357298"/>
            <a:ext cx="566300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360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июня</a:t>
            </a:r>
          </a:p>
          <a:p>
            <a:pPr algn="ctr"/>
            <a:r>
              <a:rPr lang="ru-RU" altLang="ru-RU" sz="3600" b="0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памяти и скорби</a:t>
            </a:r>
            <a:endParaRPr lang="ru-RU" altLang="ru-RU" sz="3600" b="0" i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0"/>
          <p:cNvSpPr txBox="1">
            <a:spLocks noRot="1" noChangeArrowheads="1"/>
          </p:cNvSpPr>
          <p:nvPr/>
        </p:nvSpPr>
        <p:spPr bwMode="auto">
          <a:xfrm>
            <a:off x="571472" y="5857892"/>
            <a:ext cx="368888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митинге, посвященном началу Великой Отечественной войны.</a:t>
            </a:r>
            <a:endParaRPr lang="ru-RU" alt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20190622_122029.jpg"/>
          <p:cNvPicPr>
            <a:picLocks noChangeAspect="1"/>
          </p:cNvPicPr>
          <p:nvPr/>
        </p:nvPicPr>
        <p:blipFill>
          <a:blip r:embed="rId4" cstate="print"/>
          <a:srcRect t="34375" r="25000"/>
          <a:stretch>
            <a:fillRect/>
          </a:stretch>
        </p:blipFill>
        <p:spPr>
          <a:xfrm>
            <a:off x="214282" y="0"/>
            <a:ext cx="3918887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20190622_123004.jpg"/>
          <p:cNvPicPr>
            <a:picLocks noChangeAspect="1"/>
          </p:cNvPicPr>
          <p:nvPr/>
        </p:nvPicPr>
        <p:blipFill>
          <a:blip r:embed="rId5" cstate="print"/>
          <a:srcRect t="-433" r="11688"/>
          <a:stretch>
            <a:fillRect/>
          </a:stretch>
        </p:blipFill>
        <p:spPr>
          <a:xfrm rot="5400000">
            <a:off x="4854046" y="2789764"/>
            <a:ext cx="3936477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20190622_1223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2714620"/>
            <a:ext cx="4095747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312941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74847"/>
            <a:ext cx="1440160" cy="1460867"/>
          </a:xfrm>
          <a:prstGeom prst="rect">
            <a:avLst/>
          </a:prstGeom>
        </p:spPr>
      </p:pic>
      <p:sp>
        <p:nvSpPr>
          <p:cNvPr id="8" name="Rectangle 10"/>
          <p:cNvSpPr txBox="1">
            <a:spLocks noRot="1" noChangeArrowheads="1"/>
          </p:cNvSpPr>
          <p:nvPr/>
        </p:nvSpPr>
        <p:spPr bwMode="auto">
          <a:xfrm>
            <a:off x="0" y="5500702"/>
            <a:ext cx="460459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Экскурсия в музей 13 героев Советского Союза </a:t>
            </a:r>
            <a:endParaRPr lang="ru-RU" altLang="ru-RU" sz="28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Рисунок 8" descr="20190622_1124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285728"/>
            <a:ext cx="3571868" cy="267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20190622_1132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794" y="214290"/>
            <a:ext cx="2952771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20190622_1145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357562"/>
            <a:ext cx="4071934" cy="3053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20190622_1154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2643182"/>
            <a:ext cx="3643338" cy="273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18799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4116" y="21938"/>
            <a:ext cx="7092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грустим в семействе нашем.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поем, рисуем, пляшем,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Отдыхаем, загораем,</a:t>
            </a:r>
          </a:p>
          <a:p>
            <a:pPr algn="ctr"/>
            <a:r>
              <a:rPr lang="ru-RU" altLang="ru-RU" sz="32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игры  разные играем.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120" y="1988840"/>
            <a:ext cx="486916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937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-34524" y="-20467"/>
            <a:ext cx="9180512" cy="6878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504" y="116632"/>
            <a:ext cx="1587702" cy="14401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4480" y="0"/>
            <a:ext cx="36218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Конкурс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«Лучший голкипер»</a:t>
            </a:r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 descr="IMG_07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214290"/>
            <a:ext cx="3500430" cy="2625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07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16754" y="2274085"/>
            <a:ext cx="5048285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08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500562" y="3500438"/>
            <a:ext cx="3429023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60735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57401">
            <a:off x="98823" y="6930"/>
            <a:ext cx="1223474" cy="122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7158" y="4929198"/>
            <a:ext cx="363972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Учим отрядные песни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 descr="IMG_19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286124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19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428736"/>
            <a:ext cx="3864744" cy="2898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IMG_19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142852"/>
            <a:ext cx="4071934" cy="3053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65363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pic>
        <p:nvPicPr>
          <p:cNvPr id="8" name="Рисунок 7" descr="IMG_2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56762">
            <a:off x="4825598" y="3910935"/>
            <a:ext cx="3643306" cy="273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1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99899">
            <a:off x="498031" y="3730180"/>
            <a:ext cx="3444360" cy="258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1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81864">
            <a:off x="5249795" y="379712"/>
            <a:ext cx="3484505" cy="2613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1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301719">
            <a:off x="-103046" y="251385"/>
            <a:ext cx="3853228" cy="288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714612" y="2786058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 «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Игрушки-конус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435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793" y="-52028"/>
            <a:ext cx="9144000" cy="6957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0"/>
            <a:ext cx="892971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	</a:t>
            </a:r>
            <a:r>
              <a:rPr lang="ru-RU" sz="2400" b="1" dirty="0">
                <a:latin typeface="Monotype Corsiva" pitchFamily="66" charset="0"/>
              </a:rPr>
              <a:t>Ш</a:t>
            </a:r>
            <a:r>
              <a:rPr lang="ru-RU" sz="2400" b="1" dirty="0" smtClean="0">
                <a:latin typeface="Monotype Corsiva" pitchFamily="66" charset="0"/>
              </a:rPr>
              <a:t>кольный </a:t>
            </a:r>
            <a:r>
              <a:rPr lang="ru-RU" sz="2400" b="1" dirty="0">
                <a:latin typeface="Monotype Corsiva" pitchFamily="66" charset="0"/>
              </a:rPr>
              <a:t>лагерь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«Веснушки» </a:t>
            </a:r>
            <a:r>
              <a:rPr lang="ru-RU" sz="2400" b="1" dirty="0" smtClean="0">
                <a:latin typeface="Monotype Corsiva" pitchFamily="66" charset="0"/>
              </a:rPr>
              <a:t>работает  </a:t>
            </a:r>
            <a:r>
              <a:rPr lang="ru-RU" sz="2400" b="1" dirty="0">
                <a:latin typeface="Monotype Corsiva" pitchFamily="66" charset="0"/>
              </a:rPr>
              <a:t>по программе 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«Территория здоровья» </a:t>
            </a:r>
            <a:r>
              <a:rPr lang="ru-RU" sz="2400" b="1" dirty="0">
                <a:latin typeface="Monotype Corsiva" pitchFamily="66" charset="0"/>
              </a:rPr>
              <a:t>по </a:t>
            </a:r>
            <a:r>
              <a:rPr lang="ru-RU" sz="2400" b="1" dirty="0" smtClean="0">
                <a:latin typeface="Monotype Corsiva" pitchFamily="66" charset="0"/>
              </a:rPr>
              <a:t>социально-педагогическому направлению, </a:t>
            </a:r>
            <a:r>
              <a:rPr lang="ru-RU" sz="2400" b="1" dirty="0" err="1" smtClean="0">
                <a:latin typeface="Monotype Corsiva" pitchFamily="66" charset="0"/>
              </a:rPr>
              <a:t>антинаркотический</a:t>
            </a:r>
            <a:r>
              <a:rPr lang="ru-RU" sz="2400" b="1" dirty="0" smtClean="0">
                <a:latin typeface="Monotype Corsiva" pitchFamily="66" charset="0"/>
              </a:rPr>
              <a:t> профиль.</a:t>
            </a:r>
          </a:p>
          <a:p>
            <a:pPr algn="just"/>
            <a:endParaRPr lang="ru-RU" sz="2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indent="457200" algn="just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Цель</a:t>
            </a:r>
            <a:r>
              <a:rPr lang="ru-RU" sz="2400" b="1" dirty="0">
                <a:solidFill>
                  <a:srgbClr val="C00000"/>
                </a:solidFill>
                <a:latin typeface="Monotype Corsiva" pitchFamily="66" charset="0"/>
              </a:rPr>
              <a:t>:</a:t>
            </a:r>
            <a:r>
              <a:rPr lang="ru-RU" sz="2400" b="1" dirty="0">
                <a:latin typeface="Monotype Corsiva" pitchFamily="66" charset="0"/>
              </a:rPr>
              <a:t>  создание </a:t>
            </a:r>
            <a:r>
              <a:rPr lang="ru-RU" sz="2400" b="1" dirty="0" smtClean="0">
                <a:latin typeface="Monotype Corsiva" pitchFamily="66" charset="0"/>
              </a:rPr>
              <a:t>в период летних кани</a:t>
            </a:r>
            <a:r>
              <a:rPr lang="ru-RU" sz="2400" b="1" dirty="0" smtClean="0">
                <a:latin typeface="Monotype Corsiva" pitchFamily="66" charset="0"/>
              </a:rPr>
              <a:t>кул оптимальных условий, обеспечивающих социальное становление и развитие личности через организацию познавательной, проектной, творческой и спортивно-оздоровительной деятельности. </a:t>
            </a:r>
          </a:p>
          <a:p>
            <a:pPr indent="457200" algn="just"/>
            <a:endParaRPr lang="ru-RU" sz="2400" b="1" dirty="0" smtClean="0">
              <a:latin typeface="Monotype Corsiva" pitchFamily="66" charset="0"/>
            </a:endParaRPr>
          </a:p>
          <a:p>
            <a:r>
              <a:rPr lang="ru-RU" sz="2400" b="1" dirty="0" smtClean="0">
                <a:latin typeface="Monotype Corsiva" pitchFamily="66" charset="0"/>
              </a:rPr>
              <a:t>В лагере  на  </a:t>
            </a:r>
            <a:r>
              <a:rPr lang="ru-RU" sz="2400" b="1" dirty="0" smtClean="0">
                <a:latin typeface="Monotype Corsiva" pitchFamily="66" charset="0"/>
              </a:rPr>
              <a:t>летних каникулах  </a:t>
            </a:r>
            <a:r>
              <a:rPr lang="ru-RU" sz="2400" b="1" dirty="0" smtClean="0">
                <a:latin typeface="Monotype Corsiva" pitchFamily="66" charset="0"/>
              </a:rPr>
              <a:t>отдохнуло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15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учащихся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1-5 </a:t>
            </a:r>
            <a:r>
              <a:rPr lang="ru-RU" sz="2400" b="1" dirty="0" smtClean="0">
                <a:latin typeface="Monotype Corsiva" pitchFamily="66" charset="0"/>
              </a:rPr>
              <a:t>классов. </a:t>
            </a:r>
          </a:p>
          <a:p>
            <a:r>
              <a:rPr lang="ru-RU" sz="2400" b="1" dirty="0" smtClean="0">
                <a:latin typeface="Monotype Corsiva" pitchFamily="66" charset="0"/>
              </a:rPr>
              <a:t>Дети находились в </a:t>
            </a:r>
            <a:r>
              <a:rPr lang="ru-RU" sz="2400" b="1" dirty="0" smtClean="0">
                <a:latin typeface="Monotype Corsiva" pitchFamily="66" charset="0"/>
              </a:rPr>
              <a:t>лагере с  </a:t>
            </a:r>
            <a:r>
              <a:rPr lang="ru-RU" sz="2400" b="1" dirty="0" smtClean="0">
                <a:latin typeface="Monotype Corsiva" pitchFamily="66" charset="0"/>
              </a:rPr>
              <a:t>2-х  разовым  </a:t>
            </a:r>
            <a:r>
              <a:rPr lang="ru-RU" sz="2400" b="1" dirty="0" smtClean="0">
                <a:latin typeface="Monotype Corsiva" pitchFamily="66" charset="0"/>
              </a:rPr>
              <a:t>питанием с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8.30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до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1 4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.30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  <a:endParaRPr lang="ru-RU" sz="2400" b="1" dirty="0" smtClean="0">
              <a:latin typeface="Monotype Corsiva" pitchFamily="66" charset="0"/>
            </a:endParaRPr>
          </a:p>
          <a:p>
            <a:pPr indent="457200" algn="just"/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32" y="4265712"/>
            <a:ext cx="5347225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500958" y="4286256"/>
            <a:ext cx="1321402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816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1458"/>
            <a:ext cx="9180512" cy="6878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8" y="714356"/>
            <a:ext cx="1785950" cy="1758278"/>
          </a:xfrm>
          <a:prstGeom prst="rect">
            <a:avLst/>
          </a:prstGeom>
        </p:spPr>
      </p:pic>
      <p:pic>
        <p:nvPicPr>
          <p:cNvPr id="7" name="Рисунок 6" descr="IMG_1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357562"/>
            <a:ext cx="4357686" cy="326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0"/>
            <a:ext cx="4190997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57224" y="4071942"/>
            <a:ext cx="300039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Мастер-классы по рисовани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755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79423"/>
            <a:ext cx="9144000" cy="69573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214290"/>
            <a:ext cx="1244877" cy="1174819"/>
          </a:xfrm>
          <a:prstGeom prst="rect">
            <a:avLst/>
          </a:prstGeom>
        </p:spPr>
      </p:pic>
      <p:pic>
        <p:nvPicPr>
          <p:cNvPr id="13" name="Рисунок 12" descr="IMG_0731.JPG"/>
          <p:cNvPicPr>
            <a:picLocks noChangeAspect="1"/>
          </p:cNvPicPr>
          <p:nvPr/>
        </p:nvPicPr>
        <p:blipFill>
          <a:blip r:embed="rId4" cstate="print"/>
          <a:srcRect l="743" t="14370"/>
          <a:stretch>
            <a:fillRect/>
          </a:stretch>
        </p:blipFill>
        <p:spPr>
          <a:xfrm rot="10800000">
            <a:off x="3929058" y="4357670"/>
            <a:ext cx="3857652" cy="2500330"/>
          </a:xfrm>
          <a:prstGeom prst="rect">
            <a:avLst/>
          </a:prstGeom>
        </p:spPr>
      </p:pic>
      <p:pic>
        <p:nvPicPr>
          <p:cNvPr id="14" name="Рисунок 13" descr="IMG_19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343811" y="1415325"/>
            <a:ext cx="3893240" cy="2919930"/>
          </a:xfrm>
          <a:prstGeom prst="rect">
            <a:avLst/>
          </a:prstGeom>
        </p:spPr>
      </p:pic>
      <p:pic>
        <p:nvPicPr>
          <p:cNvPr id="16" name="Рисунок 15" descr="IMG_2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567287" y="2147565"/>
            <a:ext cx="2893108" cy="2169831"/>
          </a:xfrm>
          <a:prstGeom prst="rect">
            <a:avLst/>
          </a:prstGeom>
        </p:spPr>
      </p:pic>
      <p:pic>
        <p:nvPicPr>
          <p:cNvPr id="17" name="Рисунок 16" descr="IMG_20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170070"/>
            <a:ext cx="3286148" cy="2464611"/>
          </a:xfrm>
          <a:prstGeom prst="rect">
            <a:avLst/>
          </a:prstGeom>
        </p:spPr>
      </p:pic>
      <p:pic>
        <p:nvPicPr>
          <p:cNvPr id="15" name="Рисунок 14" descr="IMG_1915.JPG"/>
          <p:cNvPicPr>
            <a:picLocks noChangeAspect="1"/>
          </p:cNvPicPr>
          <p:nvPr/>
        </p:nvPicPr>
        <p:blipFill>
          <a:blip r:embed="rId8" cstate="print"/>
          <a:srcRect l="743" t="11924"/>
          <a:stretch>
            <a:fillRect/>
          </a:stretch>
        </p:blipFill>
        <p:spPr>
          <a:xfrm rot="10800000">
            <a:off x="4714875" y="214290"/>
            <a:ext cx="3857652" cy="2571768"/>
          </a:xfrm>
          <a:prstGeom prst="rect">
            <a:avLst/>
          </a:prstGeom>
        </p:spPr>
      </p:pic>
      <p:pic>
        <p:nvPicPr>
          <p:cNvPr id="12" name="Рисунок 11" descr="IMG_0704.JPG"/>
          <p:cNvPicPr>
            <a:picLocks noChangeAspect="1"/>
          </p:cNvPicPr>
          <p:nvPr/>
        </p:nvPicPr>
        <p:blipFill>
          <a:blip r:embed="rId9" cstate="print"/>
          <a:srcRect b="29560"/>
          <a:stretch>
            <a:fillRect/>
          </a:stretch>
        </p:blipFill>
        <p:spPr>
          <a:xfrm>
            <a:off x="5357786" y="2357430"/>
            <a:ext cx="3786214" cy="2000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4282" y="0"/>
            <a:ext cx="285752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– одна семья!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772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7384"/>
            <a:ext cx="9144000" cy="69573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0"/>
            <a:ext cx="8786842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Режим 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дня</a:t>
            </a:r>
            <a:endParaRPr lang="ru-RU" sz="11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оздоровительного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лагеря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при</a:t>
            </a:r>
            <a:endParaRPr lang="uk-UA" sz="28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МБОУ 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Весеннинской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ООШ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3455988" algn="l"/>
                <a:tab pos="5940425" algn="r"/>
              </a:tabLst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дневным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пребыванием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uk-UA" sz="2800" b="1" dirty="0" err="1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Веснушки”</a:t>
            </a:r>
            <a:endParaRPr lang="uk-UA" sz="2800" b="1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091" y="213145"/>
            <a:ext cx="1348849" cy="1420369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635147"/>
              </p:ext>
            </p:extLst>
          </p:nvPr>
        </p:nvGraphicFramePr>
        <p:xfrm>
          <a:off x="395536" y="1844824"/>
          <a:ext cx="8280920" cy="4680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76134"/>
                <a:gridCol w="6604786"/>
              </a:tblGrid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8.30-9.00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Сбор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детей, зарядка, водные процедуры.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9.00-9.15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Утренняя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линейка.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9.15-9.45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Завтрак.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9.45-11.00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ru-RU" sz="1800" kern="15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по плану, общественно-полезный труд.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10.00-12.30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Оздоровительные, спортивные, развивающие, образовательно-познавательные, культурно-массовые мероприятия.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12.30-13.00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Обед.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13.00-14.30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Свободное время.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14.30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5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Уход детей домой.</a:t>
                      </a:r>
                      <a:endParaRPr lang="ru-RU" sz="12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37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6140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7384"/>
            <a:ext cx="9144000" cy="69573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00166" y="214290"/>
            <a:ext cx="58579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Правила детского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лагеря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571536" y="1214422"/>
            <a:ext cx="8892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В </a:t>
            </a:r>
            <a:r>
              <a:rPr lang="ru-RU" sz="2400" dirty="0"/>
              <a:t>любой ситуации старайся подавить гнев и раздражительность, будь выдержан.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Общение строй на улыбке. Любую конфликтную ситуацию решай конкретно и с пользой для дела.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Не позволяй себе обижать младших, слабых, больных и </a:t>
            </a:r>
            <a:r>
              <a:rPr lang="ru-RU" sz="2400" dirty="0" smtClean="0"/>
              <a:t>старых.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Будь честным. Умей говорить правду в глаза и правильно её воспринимай, имей мужество признаться в своих ошибках.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Помни</a:t>
            </a:r>
            <a:r>
              <a:rPr lang="ru-RU" sz="2400" dirty="0"/>
              <a:t>, что внешняя опрятность, подтянутость, аккуратность во всём – свидетельство внутренней культуры человека.</a:t>
            </a:r>
          </a:p>
          <a:p>
            <a:pPr marL="1714500" lvl="3" indent="-342900" algn="just">
              <a:buFont typeface="Wingdings" panose="05000000000000000000" pitchFamily="2" charset="2"/>
              <a:buChar char="Ø"/>
            </a:pPr>
            <a:r>
              <a:rPr lang="ru-RU" sz="2400" dirty="0"/>
              <a:t>Не забывай при встрече приветствовать взрослых и товарищей.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7254" y="116632"/>
            <a:ext cx="1301731" cy="14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26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88641"/>
            <a:ext cx="7178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первые дни отдыха ребята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поближе познакомились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выбрано название отряда - 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Витаминки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девизы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речевки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отрядные песни.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34226"/>
            <a:ext cx="1741002" cy="1550809"/>
          </a:xfrm>
          <a:prstGeom prst="rect">
            <a:avLst/>
          </a:prstGeom>
        </p:spPr>
      </p:pic>
      <p:pic>
        <p:nvPicPr>
          <p:cNvPr id="1026" name="Picture 2" descr="C:\Users\DNS\Desktop\лол фото 2019\IMG_0466.JPG"/>
          <p:cNvPicPr>
            <a:picLocks noChangeAspect="1" noChangeArrowheads="1"/>
          </p:cNvPicPr>
          <p:nvPr/>
        </p:nvPicPr>
        <p:blipFill>
          <a:blip r:embed="rId5" cstate="print"/>
          <a:srcRect l="10000" t="28000" b="16000"/>
          <a:stretch>
            <a:fillRect/>
          </a:stretch>
        </p:blipFill>
        <p:spPr bwMode="auto">
          <a:xfrm>
            <a:off x="1857356" y="4143380"/>
            <a:ext cx="5817045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0469.JPG"/>
          <p:cNvPicPr>
            <a:picLocks noChangeAspect="1"/>
          </p:cNvPicPr>
          <p:nvPr/>
        </p:nvPicPr>
        <p:blipFill>
          <a:blip r:embed="rId6" cstate="print"/>
          <a:srcRect t="10417" r="-1" b="10416"/>
          <a:stretch>
            <a:fillRect/>
          </a:stretch>
        </p:blipFill>
        <p:spPr>
          <a:xfrm>
            <a:off x="214282" y="1214422"/>
            <a:ext cx="4572032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5000628" y="2000240"/>
            <a:ext cx="3929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девиз:</a:t>
            </a:r>
          </a:p>
          <a:p>
            <a:pPr algn="ctr"/>
            <a:r>
              <a:rPr 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Витаминки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всем нужны!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жизни очень мы важны!</a:t>
            </a:r>
          </a:p>
          <a:p>
            <a:pPr algn="ctr"/>
            <a:r>
              <a:rPr 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Витаминки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побеждают, 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Никогда не унывают!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52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99391"/>
            <a:ext cx="9144000" cy="6957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04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356457" y="570737"/>
            <a:ext cx="4565910" cy="3424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57620" y="1714488"/>
            <a:ext cx="4786330" cy="1247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Consolas" pitchFamily="49" charset="0"/>
              </a:rPr>
              <a:t>Провели операцию  «Уют» и  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Consolas" pitchFamily="49" charset="0"/>
              </a:rPr>
              <a:t>оформили свой 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cs typeface="Consolas" pitchFamily="49" charset="0"/>
              </a:rPr>
              <a:t>отрядный  уголок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Consolas" pitchFamily="49" charset="0"/>
            </a:endParaRPr>
          </a:p>
        </p:txBody>
      </p:sp>
      <p:pic>
        <p:nvPicPr>
          <p:cNvPr id="7" name="Рисунок 6" descr="IMG_11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3357562"/>
            <a:ext cx="4357686" cy="326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-27384"/>
            <a:ext cx="9144000" cy="6957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7" y="44624"/>
            <a:ext cx="5500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Знакомьтесь – это мы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Держим уголок отряда и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паспорта гражданина лагеря!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4437112"/>
            <a:ext cx="1189185" cy="2309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9512" y="155340"/>
            <a:ext cx="1717932" cy="1695313"/>
          </a:xfrm>
          <a:prstGeom prst="rect">
            <a:avLst/>
          </a:prstGeom>
        </p:spPr>
      </p:pic>
      <p:pic>
        <p:nvPicPr>
          <p:cNvPr id="9" name="Рисунок 8" descr="IMG_2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1643050"/>
            <a:ext cx="6643702" cy="498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4225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7885" y="12083"/>
            <a:ext cx="9144000" cy="6845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1643050"/>
            <a:ext cx="1578878" cy="1340768"/>
          </a:xfrm>
          <a:prstGeom prst="rect">
            <a:avLst/>
          </a:prstGeom>
        </p:spPr>
      </p:pic>
      <p:sp>
        <p:nvSpPr>
          <p:cNvPr id="11" name="Rectangle 10"/>
          <p:cNvSpPr txBox="1">
            <a:spLocks noRot="1" noChangeArrowheads="1"/>
          </p:cNvSpPr>
          <p:nvPr/>
        </p:nvSpPr>
        <p:spPr bwMode="auto">
          <a:xfrm>
            <a:off x="1907704" y="44624"/>
            <a:ext cx="566300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ctr"/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быть весь день в порядке,</a:t>
            </a:r>
            <a:b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 делать мы </a:t>
            </a:r>
            <a:r>
              <a:rPr lang="ru-RU" altLang="ru-RU" sz="2800" b="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зарядку!</a:t>
            </a:r>
            <a:endParaRPr lang="ru-RU" altLang="ru-RU" sz="28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0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000504"/>
            <a:ext cx="4667251" cy="2625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09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1071546"/>
            <a:ext cx="4500594" cy="2531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072198" y="4286256"/>
            <a:ext cx="1224136" cy="13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60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36"/>
          <a:stretch/>
        </p:blipFill>
        <p:spPr>
          <a:xfrm>
            <a:off x="0" y="0"/>
            <a:ext cx="9180512" cy="68784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1714488"/>
            <a:ext cx="38576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ребят осуществляется согласно нормам и правилам, разработанным для детских учреждений. 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получают усиленное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питание, фрукты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сладости,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очень любят.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504" y="-11598"/>
            <a:ext cx="1224136" cy="1365954"/>
          </a:xfrm>
          <a:prstGeom prst="rect">
            <a:avLst/>
          </a:prstGeom>
        </p:spPr>
      </p:pic>
      <p:pic>
        <p:nvPicPr>
          <p:cNvPr id="7" name="Рисунок 6" descr="IMG_04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446851" y="1125125"/>
            <a:ext cx="6143669" cy="460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5518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агер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лагерь</Template>
  <TotalTime>847</TotalTime>
  <Words>320</Words>
  <Application>Microsoft Office PowerPoint</Application>
  <PresentationFormat>Экран (4:3)</PresentationFormat>
  <Paragraphs>76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лагерь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Lenovo</cp:lastModifiedBy>
  <cp:revision>139</cp:revision>
  <dcterms:created xsi:type="dcterms:W3CDTF">2014-06-20T11:03:26Z</dcterms:created>
  <dcterms:modified xsi:type="dcterms:W3CDTF">2019-06-27T07:52:14Z</dcterms:modified>
</cp:coreProperties>
</file>