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07" r:id="rId2"/>
    <p:sldId id="256" r:id="rId3"/>
    <p:sldId id="290" r:id="rId4"/>
    <p:sldId id="306" r:id="rId5"/>
    <p:sldId id="293" r:id="rId6"/>
    <p:sldId id="277" r:id="rId7"/>
    <p:sldId id="278" r:id="rId8"/>
    <p:sldId id="259" r:id="rId9"/>
    <p:sldId id="262" r:id="rId10"/>
    <p:sldId id="265" r:id="rId11"/>
    <p:sldId id="267" r:id="rId12"/>
    <p:sldId id="268" r:id="rId13"/>
    <p:sldId id="269" r:id="rId14"/>
    <p:sldId id="272" r:id="rId15"/>
    <p:sldId id="273" r:id="rId16"/>
    <p:sldId id="270" r:id="rId17"/>
    <p:sldId id="274" r:id="rId18"/>
    <p:sldId id="275" r:id="rId19"/>
    <p:sldId id="279" r:id="rId20"/>
    <p:sldId id="294" r:id="rId21"/>
    <p:sldId id="291" r:id="rId22"/>
    <p:sldId id="280" r:id="rId23"/>
    <p:sldId id="284" r:id="rId24"/>
    <p:sldId id="295" r:id="rId25"/>
    <p:sldId id="281" r:id="rId26"/>
    <p:sldId id="296" r:id="rId27"/>
    <p:sldId id="282" r:id="rId28"/>
    <p:sldId id="297" r:id="rId29"/>
    <p:sldId id="289" r:id="rId30"/>
    <p:sldId id="283" r:id="rId31"/>
    <p:sldId id="302" r:id="rId32"/>
    <p:sldId id="298" r:id="rId33"/>
    <p:sldId id="299" r:id="rId34"/>
    <p:sldId id="300" r:id="rId35"/>
    <p:sldId id="301" r:id="rId36"/>
    <p:sldId id="303" r:id="rId37"/>
    <p:sldId id="304" r:id="rId38"/>
    <p:sldId id="305" r:id="rId39"/>
    <p:sldId id="285" r:id="rId40"/>
    <p:sldId id="286" r:id="rId41"/>
    <p:sldId id="288" r:id="rId42"/>
    <p:sldId id="287" r:id="rId43"/>
    <p:sldId id="276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2.bin"/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5" Type="http://schemas.microsoft.com/office/2006/relationships/legacyDiagramText" Target="legacyDiagramText22.bin"/><Relationship Id="rId4" Type="http://schemas.microsoft.com/office/2006/relationships/legacyDiagramText" Target="legacyDiagramText2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0E8195-015D-4994-8344-A0126B0B3D3A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D5F1E7-D5FC-4FD6-9FD8-5D67D979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DD79E-B91D-4656-A0C8-30B77F4D45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463-AC24-4968-97D1-6D8BCE886EB2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4A0A-381A-424C-A65C-47703052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E21A-70C6-4C2A-8A09-AEEA7B24915A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7571-8856-45C9-B6A8-DC93BCCA1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F5AD-7028-40CF-9C9C-1EF726A7B3AF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0E7F-2D99-41C9-B51B-FBCA40D4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B975-BA9D-4C84-8C15-CB71D12E79B7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79B5-CC05-4F3D-BA06-C62F7682A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293F-90B2-40AA-96F8-0C1F2D11E71B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D623-5D5F-414B-9C19-90D18E92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77C0-6578-488B-A69B-5C3CAFE5A9D6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FA8F-74DE-4C8E-8D30-9BFF14D44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2D37-4289-4DB6-B054-27DCED610804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A93E-63F7-4F95-A66A-373BF5E5F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D74C-334B-4958-B4A9-6C133D2BE03D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50AE-A742-4B50-B54C-FE21C90E3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CF59-CB97-47D3-808B-F5B0B1A10C15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6140-7E8C-4C55-8D4A-2325808A4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D1B1-2FF0-478A-B11A-023F691FFC9C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B093-03BF-484A-88E1-8BD34A7D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42D3-EDE8-4CB0-A6DF-BBF7F40BD7AD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DBC6-61F8-4D44-B39C-95FE7316B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скругленным углом 1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ый треугольник 2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олилиния 3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747F-304D-466F-95BC-69C9DBCE649D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E8C7A3-976B-41DA-A879-722E5BF56503}" type="slidenum">
              <a:rPr lang="ru-RU"/>
              <a:pPr>
                <a:defRPr/>
              </a:pPr>
              <a:t>‹#›</a:t>
            </a:fld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839-6FC9-4246-A30E-715F2F7AA754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DC55B0-6A0C-4810-A176-C7DA87A7A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5" r:id="rId2"/>
    <p:sldLayoutId id="214748380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6" r:id="rId9"/>
    <p:sldLayoutId id="2147483801" r:id="rId10"/>
    <p:sldLayoutId id="2147483802" r:id="rId11"/>
    <p:sldLayoutId id="21474838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Презентация на тему: «Современный урок иностранного языка»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 английского языка МБОУ </a:t>
            </a:r>
            <a:r>
              <a:rPr lang="ru-RU" dirty="0" err="1" smtClean="0"/>
              <a:t>Весеннинской</a:t>
            </a:r>
            <a:r>
              <a:rPr lang="ru-RU" dirty="0" smtClean="0"/>
              <a:t> ООШ Зареченская Л.А.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</a:t>
            </a:r>
          </a:p>
          <a:p>
            <a:pPr algn="ctr"/>
            <a:r>
              <a:rPr lang="ru-RU" dirty="0" smtClean="0"/>
              <a:t>2015-2016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439862"/>
          </a:xfrm>
        </p:spPr>
        <p:txBody>
          <a:bodyPr/>
          <a:lstStyle/>
          <a:p>
            <a:pPr algn="ctr" eaLnBrk="1" hangingPunct="1"/>
            <a:r>
              <a:rPr lang="ru-RU" sz="4500" b="1" smtClean="0"/>
              <a:t>Мастерство построения и проведения урока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- </a:t>
            </a:r>
            <a:r>
              <a:rPr lang="ru-RU" b="1" smtClean="0"/>
              <a:t>типы</a:t>
            </a:r>
            <a:r>
              <a:rPr lang="ru-RU" smtClean="0"/>
              <a:t> </a:t>
            </a:r>
            <a:r>
              <a:rPr lang="ru-RU" b="1" smtClean="0"/>
              <a:t>уроков</a:t>
            </a:r>
            <a:r>
              <a:rPr lang="ru-RU" smtClean="0"/>
              <a:t> </a:t>
            </a:r>
            <a:endParaRPr lang="en-US" smtClean="0"/>
          </a:p>
          <a:p>
            <a:pPr eaLnBrk="1" hangingPunct="1"/>
            <a:r>
              <a:rPr lang="ru-RU" smtClean="0"/>
              <a:t>формирования лексических навыков,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 формирования  грамматических навыков, 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развития умения читать, 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развития умения общаться, 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развития умения высказываться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+</a:t>
            </a:r>
            <a:r>
              <a:rPr lang="en-US" smtClean="0"/>
              <a:t> </a:t>
            </a:r>
            <a:r>
              <a:rPr lang="ru-RU" smtClean="0"/>
              <a:t>нетрадиционные виды уроков (киноурок, дебаты,  проектный урок и т.п.);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/>
          <a:lstStyle/>
          <a:p>
            <a:pPr algn="ctr" eaLnBrk="1" hangingPunct="1"/>
            <a:r>
              <a:rPr lang="ru-RU" sz="4500" b="1" smtClean="0"/>
              <a:t>Мастерство построения и проведения урока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708275"/>
          </a:xfrm>
        </p:spPr>
        <p:txBody>
          <a:bodyPr/>
          <a:lstStyle/>
          <a:p>
            <a:pPr eaLnBrk="1" hangingPunct="1"/>
            <a:r>
              <a:rPr lang="ru-RU" b="1" smtClean="0"/>
              <a:t>использовать</a:t>
            </a:r>
            <a:r>
              <a:rPr lang="ru-RU" smtClean="0"/>
              <a:t> различные опоры, установки к упражнениям, контролировать успех учеников и оценивать их;</a:t>
            </a:r>
          </a:p>
          <a:p>
            <a:pPr eaLnBrk="1" hangingPunct="1"/>
            <a:r>
              <a:rPr lang="ru-RU" b="1" smtClean="0"/>
              <a:t>анализировать</a:t>
            </a:r>
            <a:r>
              <a:rPr lang="ru-RU" smtClean="0"/>
              <a:t> урок;</a:t>
            </a:r>
          </a:p>
          <a:p>
            <a:pPr eaLnBrk="1" hangingPunct="1"/>
            <a:r>
              <a:rPr lang="ru-RU" smtClean="0"/>
              <a:t> </a:t>
            </a:r>
            <a:r>
              <a:rPr lang="ru-RU" b="1" smtClean="0"/>
              <a:t>учить </a:t>
            </a:r>
            <a:r>
              <a:rPr lang="ru-RU" smtClean="0"/>
              <a:t>учеников анализировать свою деятельность на уроке.</a:t>
            </a:r>
          </a:p>
        </p:txBody>
      </p:sp>
      <p:pic>
        <p:nvPicPr>
          <p:cNvPr id="18436" name="Picture 2" descr="D:\Documents and Settings\Администратор\Рабочий стол\shkola-v-kla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4214813"/>
            <a:ext cx="49339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Структура урока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314325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ru-RU" b="1" smtClean="0"/>
              <a:t>1. Начало урока</a:t>
            </a: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ru-RU" b="1" smtClean="0"/>
              <a:t>2. Центральная (основная) часть урока </a:t>
            </a: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3</a:t>
            </a:r>
            <a:r>
              <a:rPr lang="ru-RU" b="1" smtClean="0"/>
              <a:t>. Завершающая часть (окончание урока) </a:t>
            </a:r>
            <a:endParaRPr lang="ru-RU" smtClean="0"/>
          </a:p>
        </p:txBody>
      </p:sp>
      <p:pic>
        <p:nvPicPr>
          <p:cNvPr id="19460" name="Picture 3" descr="D:\Documents and Settings\Администратор\Рабочий стол\лекто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3952875"/>
            <a:ext cx="43529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eaLnBrk="1" hangingPunct="1"/>
            <a:r>
              <a:rPr lang="ru-RU" sz="4900" b="1" smtClean="0"/>
              <a:t>Структура урока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7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   </a:t>
            </a:r>
            <a:r>
              <a:rPr lang="ru-RU" b="1" smtClean="0"/>
              <a:t>1.Начало урока</a:t>
            </a: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  </a:t>
            </a:r>
            <a:r>
              <a:rPr lang="ru-RU" smtClean="0"/>
              <a:t> Его назначение - подготовить учащихся к занятиям, </a:t>
            </a:r>
            <a:r>
              <a:rPr lang="ru-RU" b="1" smtClean="0"/>
              <a:t>сформулировать цель</a:t>
            </a:r>
            <a:r>
              <a:rPr lang="ru-RU" smtClean="0"/>
              <a:t>, дать установку;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позволить ученикам «угадать» цель,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поставить индивидуальную\персональную цель</a:t>
            </a:r>
            <a:r>
              <a:rPr lang="ru-RU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400" smtClean="0"/>
              <a:t>Началом урока может быть приветствие учителя, запись на доске даты и темы урока. Вступительная беседа с классом по поводу какого-либо события, погоды и т. п. </a:t>
            </a:r>
            <a:r>
              <a:rPr lang="en-US" sz="2400" smtClean="0"/>
              <a:t>(</a:t>
            </a:r>
            <a:r>
              <a:rPr lang="ru-RU" sz="2400" smtClean="0"/>
              <a:t>речевая зарядка</a:t>
            </a:r>
            <a:r>
              <a:rPr lang="en-US" sz="2400" smtClean="0"/>
              <a:t>)</a:t>
            </a:r>
            <a:r>
              <a:rPr lang="ru-RU" sz="240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Цель</a:t>
            </a:r>
            <a:r>
              <a:rPr lang="ru-RU" sz="2400" smtClean="0"/>
              <a:t>  –  создать атмосферу общения на уроке и подготовить к его основной части.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4900" b="1" smtClean="0"/>
              <a:t>Структура урока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186738" cy="5056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    </a:t>
            </a:r>
            <a:r>
              <a:rPr lang="ru-RU" b="1" smtClean="0"/>
              <a:t>2.Центральная (основная) часть урока</a:t>
            </a:r>
            <a:r>
              <a:rPr lang="ru-RU" smtClean="0"/>
              <a:t> включает </a:t>
            </a:r>
            <a:r>
              <a:rPr lang="ru-RU" b="1" smtClean="0"/>
              <a:t>объяснение</a:t>
            </a:r>
            <a:r>
              <a:rPr lang="ru-RU" smtClean="0"/>
              <a:t> нового материала, его </a:t>
            </a:r>
            <a:r>
              <a:rPr lang="ru-RU" b="1" smtClean="0"/>
              <a:t>закрепление</a:t>
            </a:r>
            <a:r>
              <a:rPr lang="ru-RU" smtClean="0"/>
              <a:t> в ходе выполнения тренировочных упражнений (репродукция), </a:t>
            </a:r>
            <a:r>
              <a:rPr lang="ru-RU" b="1" smtClean="0"/>
              <a:t>речевую практику </a:t>
            </a:r>
            <a:r>
              <a:rPr lang="ru-RU" smtClean="0"/>
              <a:t>(продукция)</a:t>
            </a:r>
            <a:r>
              <a:rPr lang="ru-RU" b="1" smtClean="0"/>
              <a:t>, </a:t>
            </a:r>
            <a:r>
              <a:rPr lang="ru-RU" smtClean="0"/>
              <a:t>т. е. </a:t>
            </a:r>
            <a:r>
              <a:rPr lang="ru-RU" b="1" smtClean="0"/>
              <a:t>использование</a:t>
            </a:r>
            <a:r>
              <a:rPr lang="ru-RU" smtClean="0"/>
              <a:t>  нового материала в речи (диалог, монолог, письмо).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i="1" smtClean="0"/>
              <a:t>  </a:t>
            </a:r>
            <a:r>
              <a:rPr lang="ru-RU" i="1" smtClean="0"/>
              <a:t> Объяснение</a:t>
            </a:r>
            <a:r>
              <a:rPr lang="ru-RU" smtClean="0"/>
              <a:t> нового материала может иметь индуктивный характер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(от наблюдений над фактами языка подводим учащихся к выводу в виде правила, языковой закономерности) и дедуктивный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(сначала даётся правило, которое затем подкрепляется примерами).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4900" b="1" smtClean="0"/>
              <a:t>Структура урока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i="1" smtClean="0"/>
              <a:t>   </a:t>
            </a:r>
            <a:r>
              <a:rPr lang="ru-RU" sz="2400" b="1" i="1" smtClean="0"/>
              <a:t>Изучение и закрепление</a:t>
            </a:r>
            <a:r>
              <a:rPr lang="ru-RU" sz="2400" b="1" smtClean="0"/>
              <a:t> </a:t>
            </a:r>
            <a:r>
              <a:rPr lang="ru-RU" sz="2400" smtClean="0"/>
              <a:t>нового материала- наиболее ответственная часть урока, т.к. в результате тренировки формируются речевые навыки, обеспечивающие безошибочное применение усвоенных знаний в различных ситуациях. Для закрепления материала используются подготовительные (или тренировочные, языковые)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упражнения: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имитационые, подстановочные, трансформационные,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упражнения на соединение предложений,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упражнения на расширение предложений,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упражнения на соединение предложений,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упражнения на построение высказывания по аналогии и т.п.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900" b="1" smtClean="0"/>
              <a:t>Структура урока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b="1" i="1" smtClean="0"/>
              <a:t>Практика </a:t>
            </a:r>
            <a:r>
              <a:rPr lang="ru-RU" smtClean="0"/>
              <a:t>как этап урока направлена на то, чтобы добиться </a:t>
            </a:r>
            <a:r>
              <a:rPr lang="ru-RU" b="1" smtClean="0"/>
              <a:t>применения</a:t>
            </a:r>
            <a:r>
              <a:rPr lang="ru-RU" smtClean="0"/>
              <a:t> усвоенного материала в различных ситуациях общения. В результате практики учащиеся овладевают речевыми умениями, а для их формирования используются условно-речевые и речевые упражнения.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Речевые упражнения</a:t>
            </a:r>
            <a:r>
              <a:rPr lang="ru-RU" smtClean="0"/>
              <a:t>: вопросно-ответные, репликовые, условная беседа, ситуативные, ролевая игра, репродуктивные (воспроизведение прочитанного или прослушанного текста), пересказ, описательные, дискутивные, устный рассказ, инициативное высказывание.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algn="ctr" eaLnBrk="1" hangingPunct="1"/>
            <a:r>
              <a:rPr lang="ru-RU" sz="4900" b="1" smtClean="0"/>
              <a:t>Структура урока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429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/>
              <a:t>Центральная часть урока может быть посвящена какой-либо учебной задаче или решению нескольких задач: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тренировке в диалогической (монологической) речи, работе с текстом, беседе по пройденному материалу и т.п.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Обязательный этап  </a:t>
            </a:r>
            <a:r>
              <a:rPr lang="ru-RU" smtClean="0"/>
              <a:t>–  самостоятельная работа, по окончании которой  –  взаимопроверка и\или самопроверка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smtClean="0"/>
              <a:t>Структура урока</a:t>
            </a: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1785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 </a:t>
            </a:r>
            <a:r>
              <a:rPr lang="ru-RU" b="1" smtClean="0"/>
              <a:t>3. Завершающая часть (окончание урока) 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</a:t>
            </a:r>
            <a:r>
              <a:rPr lang="ru-RU" smtClean="0"/>
              <a:t>Включает в себя </a:t>
            </a:r>
            <a:r>
              <a:rPr lang="ru-RU" b="1" smtClean="0"/>
              <a:t>подведение итогов </a:t>
            </a:r>
            <a:r>
              <a:rPr lang="ru-RU" smtClean="0"/>
              <a:t>урока, </a:t>
            </a:r>
            <a:r>
              <a:rPr lang="ru-RU" b="1" smtClean="0"/>
              <a:t>контроль</a:t>
            </a:r>
            <a:r>
              <a:rPr lang="ru-RU" smtClean="0"/>
              <a:t>, </a:t>
            </a:r>
            <a:r>
              <a:rPr lang="ru-RU" b="1" smtClean="0"/>
              <a:t>оценку и самооценку </a:t>
            </a:r>
            <a:r>
              <a:rPr lang="ru-RU" smtClean="0"/>
              <a:t>работы, </a:t>
            </a:r>
            <a:r>
              <a:rPr lang="ru-RU" b="1" smtClean="0"/>
              <a:t>рефлексию</a:t>
            </a:r>
            <a:r>
              <a:rPr lang="ru-RU" smtClean="0"/>
              <a:t>,  </a:t>
            </a:r>
            <a:r>
              <a:rPr lang="ru-RU" b="1" smtClean="0"/>
              <a:t>задание</a:t>
            </a:r>
            <a:r>
              <a:rPr lang="ru-RU" smtClean="0"/>
              <a:t> на дом.</a:t>
            </a:r>
            <a:r>
              <a:rPr lang="ru-RU" b="1" smtClean="0"/>
              <a:t> </a:t>
            </a:r>
            <a:endParaRPr lang="ru-RU" smtClean="0"/>
          </a:p>
        </p:txBody>
      </p:sp>
      <p:pic>
        <p:nvPicPr>
          <p:cNvPr id="25604" name="Picture 4" descr="D:\Documents and Settings\Администратор\Рабочий стол\e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29063"/>
            <a:ext cx="39290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600" b="1" smtClean="0">
                <a:latin typeface="Book Antiqua" pitchFamily="18" charset="0"/>
              </a:rPr>
              <a:t>При планировании урока планируем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развивать в ходе урока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УНИВЕРСАЛЬНЫЕ УЧЕБНЫЕ ДЕЙСТВИЯ</a:t>
            </a:r>
            <a:r>
              <a:rPr lang="ru-RU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личностные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регуляторные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познавательные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коммуникативные</a:t>
            </a:r>
          </a:p>
        </p:txBody>
      </p:sp>
      <p:pic>
        <p:nvPicPr>
          <p:cNvPr id="26628" name="Picture 4" descr="D:\Documents and Settings\Администратор\Рабочий стол\en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960688"/>
            <a:ext cx="5286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77391"/>
            <a:ext cx="7851648" cy="21515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Современный урок иностранного языка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1557338"/>
            <a:ext cx="7854950" cy="1671637"/>
          </a:xfrm>
        </p:spPr>
        <p:txBody>
          <a:bodyPr/>
          <a:lstStyle/>
          <a:p>
            <a:pPr marR="0" eaLnBrk="1" hangingPunct="1"/>
            <a:endParaRPr lang="ru-RU" dirty="0" smtClean="0"/>
          </a:p>
          <a:p>
            <a:pPr marR="0" eaLnBrk="1" hangingPunct="1"/>
            <a:endParaRPr lang="ru-RU" dirty="0" smtClean="0"/>
          </a:p>
        </p:txBody>
      </p:sp>
      <p:pic>
        <p:nvPicPr>
          <p:cNvPr id="9220" name="Picture 2" descr="D:\Documents and Settings\Администратор\Рабочий стол\E`kologicheskie-uroki-na-Pirozhkov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206750"/>
            <a:ext cx="51435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786812" cy="1000125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latin typeface="+mn-lt"/>
              </a:rPr>
              <a:t>Развивать УУД = учить учиться</a:t>
            </a:r>
            <a:endParaRPr lang="ru-RU" sz="4400" b="1" dirty="0">
              <a:latin typeface="+mn-lt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/>
              <a:t>Научить учиться - означает научить детей </a:t>
            </a:r>
          </a:p>
          <a:p>
            <a:r>
              <a:rPr lang="ru-RU" sz="3200" smtClean="0"/>
              <a:t>думать и говорить, </a:t>
            </a:r>
          </a:p>
          <a:p>
            <a:r>
              <a:rPr lang="ru-RU" sz="3200" smtClean="0"/>
              <a:t>понимать и решать, </a:t>
            </a:r>
          </a:p>
          <a:p>
            <a:r>
              <a:rPr lang="ru-RU" sz="3200" smtClean="0"/>
              <a:t>выбирать и общаться, </a:t>
            </a:r>
          </a:p>
          <a:p>
            <a:r>
              <a:rPr lang="ru-RU" sz="3200" smtClean="0"/>
              <a:t>ставить цель и применять на практике,  </a:t>
            </a:r>
          </a:p>
          <a:p>
            <a:r>
              <a:rPr lang="ru-RU" sz="3200" smtClean="0"/>
              <a:t>действовать и оценивать...</a:t>
            </a:r>
          </a:p>
          <a:p>
            <a:pPr>
              <a:buFont typeface="Wingdings 2" pitchFamily="18" charset="2"/>
              <a:buNone/>
            </a:pPr>
            <a:r>
              <a:rPr lang="ru-RU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786812" cy="4000500"/>
          </a:xfrm>
        </p:spPr>
        <p:txBody>
          <a:bodyPr/>
          <a:lstStyle/>
          <a:p>
            <a:r>
              <a:rPr lang="ru-RU" smtClean="0"/>
              <a:t>способность ученика к саморазвитию и самосовершенствованию путем </a:t>
            </a:r>
            <a:r>
              <a:rPr lang="ru-RU" b="1" smtClean="0"/>
              <a:t>сознательного </a:t>
            </a:r>
            <a:r>
              <a:rPr lang="ru-RU" smtClean="0"/>
              <a:t>и </a:t>
            </a:r>
            <a:r>
              <a:rPr lang="ru-RU" b="1" smtClean="0"/>
              <a:t>активного </a:t>
            </a:r>
            <a:r>
              <a:rPr lang="ru-RU" smtClean="0"/>
              <a:t>присвоения нового социального </a:t>
            </a:r>
            <a:r>
              <a:rPr lang="ru-RU" b="1" smtClean="0"/>
              <a:t>опыта</a:t>
            </a:r>
            <a:r>
              <a:rPr lang="ru-RU" smtClean="0"/>
              <a:t>;</a:t>
            </a:r>
          </a:p>
          <a:p>
            <a:r>
              <a:rPr lang="ru-RU" smtClean="0"/>
              <a:t> </a:t>
            </a:r>
            <a:r>
              <a:rPr lang="ru-RU" b="1" smtClean="0"/>
              <a:t>совокупность действий </a:t>
            </a:r>
            <a:r>
              <a:rPr lang="ru-RU" smtClean="0"/>
              <a:t>учащегося, обеспечивающих его культурную идентичность, социальную компетентность, толерантность, </a:t>
            </a:r>
          </a:p>
          <a:p>
            <a:r>
              <a:rPr lang="ru-RU" b="1" smtClean="0"/>
              <a:t>способность к самостоятельному усвоению новых компетенций</a:t>
            </a:r>
            <a:r>
              <a:rPr lang="ru-RU" smtClean="0"/>
              <a:t>, включая организацию этого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Diagram 5"/>
          <p:cNvGraphicFramePr>
            <a:graphicFrameLocks/>
          </p:cNvGraphicFramePr>
          <p:nvPr>
            <p:ph idx="1"/>
          </p:nvPr>
        </p:nvGraphicFramePr>
        <p:xfrm>
          <a:off x="428625" y="500063"/>
          <a:ext cx="8229600" cy="58578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050" name="Diagram 5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285875"/>
          </a:xfrm>
        </p:spPr>
        <p:txBody>
          <a:bodyPr/>
          <a:lstStyle/>
          <a:p>
            <a:r>
              <a:rPr lang="ru-RU" b="1" smtClean="0"/>
              <a:t>Регулятивные УУД 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428625" y="1357313"/>
          <a:ext cx="8358245" cy="4098463"/>
        </p:xfrm>
        <a:graphic>
          <a:graphicData uri="http://schemas.openxmlformats.org/drawingml/2006/table">
            <a:tbl>
              <a:tblPr/>
              <a:tblGrid>
                <a:gridCol w="2738455"/>
                <a:gridCol w="2809895"/>
                <a:gridCol w="2809895"/>
              </a:tblGrid>
              <a:tr h="1413263">
                <a:tc>
                  <a:txBody>
                    <a:bodyPr/>
                    <a:lstStyle/>
                    <a:p>
                      <a:r>
                        <a:rPr lang="ru-RU" sz="2400" b="1" dirty="0"/>
                        <a:t>Сохранение учебной задачи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Планирование и контроль учения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Коррекция деятельности</a:t>
                      </a:r>
                      <a:endParaRPr lang="ru-RU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5200">
                <a:tc>
                  <a:txBody>
                    <a:bodyPr/>
                    <a:lstStyle/>
                    <a:p>
                      <a:r>
                        <a:rPr lang="ru-RU" sz="2400"/>
                        <a:t>Понять задание</a:t>
                      </a:r>
                    </a:p>
                    <a:p>
                      <a:r>
                        <a:rPr lang="ru-RU" sz="2400"/>
                        <a:t>Принять задание</a:t>
                      </a:r>
                    </a:p>
                    <a:p>
                      <a:r>
                        <a:rPr lang="ru-RU" sz="2400"/>
                        <a:t>Приготовиться к работе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Планировать действия</a:t>
                      </a:r>
                    </a:p>
                    <a:p>
                      <a:r>
                        <a:rPr lang="ru-RU" sz="2400" dirty="0"/>
                        <a:t>Осуществлять действия</a:t>
                      </a:r>
                    </a:p>
                    <a:p>
                      <a:r>
                        <a:rPr lang="ru-RU" sz="2400" dirty="0"/>
                        <a:t>Оценивать результат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Принимать замечания</a:t>
                      </a:r>
                    </a:p>
                    <a:p>
                      <a:r>
                        <a:rPr lang="ru-RU" sz="2400" dirty="0"/>
                        <a:t>Работать над ошибками</a:t>
                      </a:r>
                    </a:p>
                    <a:p>
                      <a:r>
                        <a:rPr lang="ru-RU" sz="2400" dirty="0"/>
                        <a:t>Повторно действовать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706" name="Rectangle 1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solidFill>
                  <a:srgbClr val="2B2B2B"/>
                </a:solidFill>
                <a:latin typeface="Verdana" pitchFamily="34" charset="0"/>
              </a:rPr>
              <a:t>:</a:t>
            </a:r>
            <a:endParaRPr lang="ru-RU" sz="900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074" name="Diagram 5"/>
          <p:cNvGraphicFramePr>
            <a:graphicFrameLocks/>
          </p:cNvGraphicFramePr>
          <p:nvPr>
            <p:ph idx="1"/>
          </p:nvPr>
        </p:nvGraphicFramePr>
        <p:xfrm>
          <a:off x="142875" y="214313"/>
          <a:ext cx="8786813" cy="6643687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mtClean="0"/>
              <a:t>Познавательные УУД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0" y="1000125"/>
          <a:ext cx="9143999" cy="5324492"/>
        </p:xfrm>
        <a:graphic>
          <a:graphicData uri="http://schemas.openxmlformats.org/drawingml/2006/table">
            <a:tbl>
              <a:tblPr/>
              <a:tblGrid>
                <a:gridCol w="1921008"/>
                <a:gridCol w="1844168"/>
                <a:gridCol w="1690487"/>
                <a:gridCol w="1815308"/>
                <a:gridCol w="1873028"/>
              </a:tblGrid>
              <a:tr h="138436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Извлечение </a:t>
                      </a:r>
                      <a:r>
                        <a:rPr lang="ru-RU" sz="2000" b="1" dirty="0" smtClean="0"/>
                        <a:t>знаний</a:t>
                      </a:r>
                      <a:endParaRPr lang="ru-RU" sz="2000" dirty="0"/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Понимание информации</a:t>
                      </a:r>
                      <a:endParaRPr lang="ru-RU" sz="2000" dirty="0"/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Применение знаний</a:t>
                      </a:r>
                      <a:endParaRPr lang="ru-RU" sz="2000" dirty="0"/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Анализ и синтез</a:t>
                      </a:r>
                      <a:endParaRPr lang="ru-RU" sz="2000" dirty="0"/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Критическое мышление</a:t>
                      </a:r>
                      <a:endParaRPr lang="ru-RU" sz="2000" dirty="0"/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0124">
                <a:tc>
                  <a:txBody>
                    <a:bodyPr/>
                    <a:lstStyle/>
                    <a:p>
                      <a:r>
                        <a:rPr lang="ru-RU" sz="2000"/>
                        <a:t>Заметить</a:t>
                      </a:r>
                    </a:p>
                    <a:p>
                      <a:r>
                        <a:rPr lang="ru-RU" sz="2000"/>
                        <a:t>Выбрать</a:t>
                      </a:r>
                    </a:p>
                    <a:p>
                      <a:r>
                        <a:rPr lang="ru-RU" sz="2000"/>
                        <a:t>Фиксировать</a:t>
                      </a:r>
                    </a:p>
                    <a:p>
                      <a:r>
                        <a:rPr lang="ru-RU" sz="2000"/>
                        <a:t>Организовать</a:t>
                      </a:r>
                    </a:p>
                    <a:p>
                      <a:r>
                        <a:rPr lang="ru-RU" sz="2000"/>
                        <a:t>Хранить</a:t>
                      </a:r>
                    </a:p>
                    <a:p>
                      <a:r>
                        <a:rPr lang="ru-RU" sz="2000"/>
                        <a:t>Извлекать</a:t>
                      </a:r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Описать</a:t>
                      </a:r>
                    </a:p>
                    <a:p>
                      <a:r>
                        <a:rPr lang="ru-RU" sz="2000" dirty="0"/>
                        <a:t>Объяснить</a:t>
                      </a:r>
                    </a:p>
                    <a:p>
                      <a:r>
                        <a:rPr lang="ru-RU" sz="2000" dirty="0"/>
                        <a:t>Соотнести</a:t>
                      </a:r>
                    </a:p>
                    <a:p>
                      <a:r>
                        <a:rPr lang="ru-RU" sz="2000" dirty="0"/>
                        <a:t>Выделить</a:t>
                      </a:r>
                    </a:p>
                    <a:p>
                      <a:r>
                        <a:rPr lang="ru-RU" sz="2000" dirty="0"/>
                        <a:t>Изменить</a:t>
                      </a:r>
                    </a:p>
                    <a:p>
                      <a:r>
                        <a:rPr lang="ru-RU" sz="2000" dirty="0"/>
                        <a:t>Осмыслить</a:t>
                      </a:r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Отобрать</a:t>
                      </a:r>
                    </a:p>
                    <a:p>
                      <a:r>
                        <a:rPr lang="ru-RU" sz="2000" dirty="0"/>
                        <a:t>Выстроить</a:t>
                      </a:r>
                    </a:p>
                    <a:p>
                      <a:r>
                        <a:rPr lang="ru-RU" sz="2000" dirty="0"/>
                        <a:t>Обновить</a:t>
                      </a:r>
                    </a:p>
                    <a:p>
                      <a:r>
                        <a:rPr lang="ru-RU" sz="2000" dirty="0"/>
                        <a:t>Внедрить</a:t>
                      </a:r>
                    </a:p>
                    <a:p>
                      <a:r>
                        <a:rPr lang="ru-RU" sz="2000" dirty="0"/>
                        <a:t>Получить</a:t>
                      </a:r>
                    </a:p>
                    <a:p>
                      <a:r>
                        <a:rPr lang="ru-RU" sz="2000" dirty="0"/>
                        <a:t>Проверить</a:t>
                      </a:r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Сортировать</a:t>
                      </a:r>
                    </a:p>
                    <a:p>
                      <a:r>
                        <a:rPr lang="ru-RU" sz="2000"/>
                        <a:t>Сравнивать</a:t>
                      </a:r>
                    </a:p>
                    <a:p>
                      <a:r>
                        <a:rPr lang="ru-RU" sz="2000"/>
                        <a:t>Удалять</a:t>
                      </a:r>
                    </a:p>
                    <a:p>
                      <a:r>
                        <a:rPr lang="ru-RU" sz="2000"/>
                        <a:t>Комбинировать</a:t>
                      </a:r>
                    </a:p>
                    <a:p>
                      <a:r>
                        <a:rPr lang="ru-RU" sz="2000"/>
                        <a:t>Пробовать</a:t>
                      </a:r>
                    </a:p>
                    <a:p>
                      <a:r>
                        <a:rPr lang="ru-RU" sz="2000"/>
                        <a:t>Создавать</a:t>
                      </a:r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Предполагать</a:t>
                      </a:r>
                    </a:p>
                    <a:p>
                      <a:r>
                        <a:rPr lang="ru-RU" sz="2000" dirty="0"/>
                        <a:t>Предлагать</a:t>
                      </a:r>
                    </a:p>
                    <a:p>
                      <a:r>
                        <a:rPr lang="ru-RU" sz="2000" dirty="0"/>
                        <a:t>Проверять</a:t>
                      </a:r>
                    </a:p>
                    <a:p>
                      <a:r>
                        <a:rPr lang="ru-RU" sz="2000" dirty="0"/>
                        <a:t>Доказывать</a:t>
                      </a:r>
                    </a:p>
                    <a:p>
                      <a:r>
                        <a:rPr lang="ru-RU" sz="2000" dirty="0"/>
                        <a:t>Сомневаться</a:t>
                      </a:r>
                    </a:p>
                    <a:p>
                      <a:r>
                        <a:rPr lang="ru-RU" sz="2000" dirty="0"/>
                        <a:t>Итожить</a:t>
                      </a:r>
                    </a:p>
                  </a:txBody>
                  <a:tcPr marL="87789" marR="87789" marT="43894" marB="43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" name="Diagram 5"/>
          <p:cNvGraphicFramePr>
            <a:graphicFrameLocks/>
          </p:cNvGraphicFramePr>
          <p:nvPr>
            <p:ph idx="1"/>
          </p:nvPr>
        </p:nvGraphicFramePr>
        <p:xfrm>
          <a:off x="214313" y="285750"/>
          <a:ext cx="8715375" cy="657225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b="1" smtClean="0"/>
              <a:t>Коммуникативные УУД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85750" y="1428750"/>
          <a:ext cx="8858279" cy="3889865"/>
        </p:xfrm>
        <a:graphic>
          <a:graphicData uri="http://schemas.openxmlformats.org/drawingml/2006/table">
            <a:tbl>
              <a:tblPr/>
              <a:tblGrid>
                <a:gridCol w="2679814"/>
                <a:gridCol w="3106664"/>
                <a:gridCol w="3071801"/>
              </a:tblGrid>
              <a:tr h="1047271">
                <a:tc>
                  <a:txBody>
                    <a:bodyPr/>
                    <a:lstStyle/>
                    <a:p>
                      <a:r>
                        <a:rPr lang="ru-RU" sz="2800" b="1" dirty="0"/>
                        <a:t>Запрос</a:t>
                      </a:r>
                      <a:endParaRPr lang="ru-RU" sz="2800" dirty="0"/>
                    </a:p>
                    <a:p>
                      <a:r>
                        <a:rPr lang="ru-RU" sz="2800" b="1" dirty="0"/>
                        <a:t>информации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Коммуникация информации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Учебное сотрудничество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42594">
                <a:tc>
                  <a:txBody>
                    <a:bodyPr/>
                    <a:lstStyle/>
                    <a:p>
                      <a:r>
                        <a:rPr lang="ru-RU" sz="2800"/>
                        <a:t>Задавать вопросы</a:t>
                      </a:r>
                    </a:p>
                    <a:p>
                      <a:r>
                        <a:rPr lang="ru-RU" sz="2800"/>
                        <a:t>Искать информацию</a:t>
                      </a:r>
                    </a:p>
                    <a:p>
                      <a:r>
                        <a:rPr lang="ru-RU" sz="2800"/>
                        <a:t>Находить знания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Передавать знания</a:t>
                      </a:r>
                    </a:p>
                    <a:p>
                      <a:r>
                        <a:rPr lang="ru-RU" sz="2800"/>
                        <a:t>Публично выступать</a:t>
                      </a:r>
                    </a:p>
                    <a:p>
                      <a:r>
                        <a:rPr lang="ru-RU" sz="2800"/>
                        <a:t>Дистанционно общаться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Обсуждать проблемы</a:t>
                      </a:r>
                    </a:p>
                    <a:p>
                      <a:r>
                        <a:rPr lang="ru-RU" sz="2800" dirty="0"/>
                        <a:t>Принимать мнения</a:t>
                      </a:r>
                    </a:p>
                    <a:p>
                      <a:r>
                        <a:rPr lang="ru-RU" sz="2800" dirty="0"/>
                        <a:t>Сообща искать решение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Documents and Settings\Администратор\Рабочий стол\uud-shema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704850"/>
            <a:ext cx="8929687" cy="1143000"/>
          </a:xfrm>
        </p:spPr>
        <p:txBody>
          <a:bodyPr/>
          <a:lstStyle/>
          <a:p>
            <a:r>
              <a:rPr lang="ru-RU" sz="4000" b="1" smtClean="0"/>
              <a:t>Особенности современного урока ИЯ </a:t>
            </a:r>
            <a:br>
              <a:rPr lang="ru-RU" sz="4000" b="1" smtClean="0"/>
            </a:br>
            <a:r>
              <a:rPr lang="ru-RU" sz="4000" b="1" smtClean="0"/>
              <a:t>в соответствии с требованиями ФГОС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Главное - </a:t>
            </a:r>
            <a:r>
              <a:rPr lang="ru-RU" b="1" smtClean="0"/>
              <a:t>системно-деятельностный подход</a:t>
            </a:r>
            <a:r>
              <a:rPr lang="ru-RU" smtClean="0"/>
              <a:t>, т. е. учение, направленное на решение задач проектной формы организации обучения, в котором важным является: </a:t>
            </a:r>
          </a:p>
          <a:p>
            <a:r>
              <a:rPr lang="ru-RU" smtClean="0"/>
              <a:t>применение </a:t>
            </a:r>
            <a:r>
              <a:rPr lang="ru-RU" b="1" u="sng" smtClean="0"/>
              <a:t>активных форм познания </a:t>
            </a:r>
            <a:r>
              <a:rPr lang="ru-RU" smtClean="0"/>
              <a:t>(наблюдение, моделирование, учебный диалог, пр.)</a:t>
            </a:r>
          </a:p>
          <a:p>
            <a:r>
              <a:rPr lang="ru-RU" smtClean="0"/>
              <a:t> создание условий для развития </a:t>
            </a:r>
            <a:r>
              <a:rPr lang="ru-RU" b="1" u="sng" smtClean="0"/>
              <a:t>рефлексии:</a:t>
            </a:r>
            <a:r>
              <a:rPr lang="ru-RU" smtClean="0"/>
              <a:t> способности осознавать и оценивать свои мысли и действия, соотносить результат деятельности с поставленной целью, определять своё знание и незнание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hangingPunct="1"/>
            <a:r>
              <a:rPr lang="ru-RU" sz="4600" b="1" smtClean="0">
                <a:latin typeface="Book Antiqua" pitchFamily="18" charset="0"/>
              </a:rPr>
              <a:t>УУД на уроке </a:t>
            </a:r>
            <a:br>
              <a:rPr lang="ru-RU" sz="4600" b="1" smtClean="0">
                <a:latin typeface="Book Antiqua" pitchFamily="18" charset="0"/>
              </a:rPr>
            </a:br>
            <a:r>
              <a:rPr lang="ru-RU" sz="4600" b="1" smtClean="0">
                <a:latin typeface="Book Antiqua" pitchFamily="18" charset="0"/>
              </a:rPr>
              <a:t>иностранного языка</a:t>
            </a:r>
          </a:p>
        </p:txBody>
      </p:sp>
      <p:graphicFrame>
        <p:nvGraphicFramePr>
          <p:cNvPr id="41011" name="Group 51"/>
          <p:cNvGraphicFramePr>
            <a:graphicFrameLocks noGrp="1"/>
          </p:cNvGraphicFramePr>
          <p:nvPr>
            <p:ph type="body" idx="1"/>
          </p:nvPr>
        </p:nvGraphicFramePr>
        <p:xfrm>
          <a:off x="457200" y="1935163"/>
          <a:ext cx="8229600" cy="4389438"/>
        </p:xfrm>
        <a:graphic>
          <a:graphicData uri="http://schemas.openxmlformats.org/drawingml/2006/table">
            <a:tbl>
              <a:tblPr/>
              <a:tblGrid>
                <a:gridCol w="2027238"/>
                <a:gridCol w="1943100"/>
                <a:gridCol w="2232025"/>
                <a:gridCol w="2027237"/>
              </a:tblGrid>
              <a:tr h="139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УУД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из достопримечательностей Лондона 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тебе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понравились больше? Почему?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Приготовься рассказать о праздниках в Англии по 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составленному плану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 текст и 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найди описание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погоды в Лондоне  в разные времена года.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Составьте диалог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который поможет вам познакомиться с партнером, 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расспроси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партнёра о погоде в Лондоне.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357188"/>
          <a:ext cx="8401081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3"/>
                <a:gridCol w="4257678"/>
              </a:tblGrid>
              <a:tr h="11430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Содержание обучения иностранным языкам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Говорение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Универсальные учебные действия для овладения иностранным языком</a:t>
                      </a:r>
                      <a:endParaRPr lang="ru-RU" dirty="0"/>
                    </a:p>
                  </a:txBody>
                  <a:tcPr/>
                </a:tc>
              </a:tr>
              <a:tr h="48157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 в диалогах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Описание объектов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Рассказ о себе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Воспроизведение наизусть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Характеристика персонажа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Изложение прочитанного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Инициация / завершение общения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Сообщение информации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Запрос информации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Выражение мнения / отношения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Поддержание общения</a:t>
                      </a:r>
                    </a:p>
                    <a:p>
                      <a:r>
                        <a:rPr lang="ru-RU" sz="2400" dirty="0" smtClean="0"/>
                        <a:t>Координация деятельности</a:t>
                      </a:r>
                    </a:p>
                    <a:p>
                      <a:r>
                        <a:rPr lang="ru-RU" sz="2400" dirty="0" smtClean="0"/>
                        <a:t>Этикет общения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72701">
                <a:tc>
                  <a:txBody>
                    <a:bodyPr/>
                    <a:lstStyle/>
                    <a:p>
                      <a:r>
                        <a:rPr lang="ru-RU" sz="2400" b="1" dirty="0"/>
                        <a:t>Содержание обучения иностранным </a:t>
                      </a:r>
                      <a:r>
                        <a:rPr lang="ru-RU" sz="2400" b="1" dirty="0" smtClean="0"/>
                        <a:t>языкам</a:t>
                      </a:r>
                    </a:p>
                    <a:p>
                      <a:endParaRPr lang="ru-RU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/>
                        <a:t>Аудирование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Универсальные учебные действия для овладения иностранным языком</a:t>
                      </a:r>
                      <a:endParaRPr lang="ru-RU" sz="2400" dirty="0"/>
                    </a:p>
                  </a:txBody>
                  <a:tcPr anchor="ctr"/>
                </a:tc>
              </a:tr>
              <a:tr h="397096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Понимать </a:t>
                      </a:r>
                      <a:r>
                        <a:rPr lang="ru-RU" sz="2400" dirty="0"/>
                        <a:t>на слух речь </a:t>
                      </a:r>
                      <a:r>
                        <a:rPr lang="ru-RU" sz="2400" dirty="0" smtClean="0"/>
                        <a:t>партнеров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Воспринимать </a:t>
                      </a:r>
                      <a:r>
                        <a:rPr lang="ru-RU" sz="2400" dirty="0" smtClean="0"/>
                        <a:t>аудиозапись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Полностью понимать </a:t>
                      </a:r>
                      <a:r>
                        <a:rPr lang="ru-RU" sz="2400" dirty="0" err="1" smtClean="0"/>
                        <a:t>аудиотекст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Пользоваться догадкой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Активное </a:t>
                      </a:r>
                      <a:r>
                        <a:rPr lang="ru-RU" sz="2400" dirty="0" smtClean="0"/>
                        <a:t>слушание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Извлечение </a:t>
                      </a:r>
                      <a:r>
                        <a:rPr lang="ru-RU" sz="2400" dirty="0" smtClean="0"/>
                        <a:t>информации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Выбор </a:t>
                      </a:r>
                      <a:r>
                        <a:rPr lang="ru-RU" sz="2400" dirty="0" smtClean="0"/>
                        <a:t>информации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Понимание </a:t>
                      </a:r>
                      <a:r>
                        <a:rPr lang="ru-RU" sz="2400" dirty="0" smtClean="0"/>
                        <a:t>информации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Дополнение информации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05942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 обучения иностранным </a:t>
                      </a:r>
                      <a:r>
                        <a:rPr lang="ru-RU" b="1" dirty="0" smtClean="0"/>
                        <a:t>языкам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Чтение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Универсальные учебные действия для овладения иностранным языком</a:t>
                      </a:r>
                      <a:endParaRPr lang="ru-RU" dirty="0"/>
                    </a:p>
                  </a:txBody>
                  <a:tcPr anchor="ctr"/>
                </a:tc>
              </a:tr>
              <a:tr h="4337726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Соотносить </a:t>
                      </a:r>
                      <a:r>
                        <a:rPr lang="ru-RU" dirty="0"/>
                        <a:t>графику и </a:t>
                      </a:r>
                      <a:r>
                        <a:rPr lang="ru-RU" dirty="0" smtClean="0"/>
                        <a:t>звучание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Читать </a:t>
                      </a:r>
                      <a:r>
                        <a:rPr lang="ru-RU" dirty="0" smtClean="0"/>
                        <a:t>вслух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Читать про </a:t>
                      </a:r>
                      <a:r>
                        <a:rPr lang="ru-RU" dirty="0" smtClean="0"/>
                        <a:t>себя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Читать и находить </a:t>
                      </a:r>
                      <a:r>
                        <a:rPr lang="ru-RU" dirty="0" smtClean="0"/>
                        <a:t>информацию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Догадываться по </a:t>
                      </a:r>
                      <a:r>
                        <a:rPr lang="ru-RU" dirty="0" smtClean="0"/>
                        <a:t>контексту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Игнорировать незнакомые слова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Декодирование текста / </a:t>
                      </a:r>
                      <a:r>
                        <a:rPr lang="ru-RU" dirty="0" smtClean="0"/>
                        <a:t>слова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Озвучивание </a:t>
                      </a:r>
                      <a:r>
                        <a:rPr lang="ru-RU" dirty="0" smtClean="0"/>
                        <a:t>текста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Просмотр </a:t>
                      </a:r>
                      <a:r>
                        <a:rPr lang="ru-RU" dirty="0" smtClean="0"/>
                        <a:t>текста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Поиск </a:t>
                      </a:r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Изучение </a:t>
                      </a:r>
                      <a:r>
                        <a:rPr lang="ru-RU" dirty="0" smtClean="0"/>
                        <a:t>текста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Интенсивное </a:t>
                      </a:r>
                      <a:r>
                        <a:rPr lang="ru-RU" dirty="0" smtClean="0"/>
                        <a:t>чтение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Экстенсивное чтение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2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74448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 обучения иностранным </a:t>
                      </a:r>
                      <a:r>
                        <a:rPr lang="ru-RU" b="1" dirty="0" smtClean="0"/>
                        <a:t>языкам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Письмо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Универсальные учебные действия для овладения иностранным языком</a:t>
                      </a:r>
                      <a:endParaRPr lang="ru-RU" dirty="0"/>
                    </a:p>
                  </a:txBody>
                  <a:tcPr anchor="ctr"/>
                </a:tc>
              </a:tr>
              <a:tr h="4726385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Выписывать </a:t>
                      </a:r>
                      <a:r>
                        <a:rPr lang="ru-RU" dirty="0"/>
                        <a:t>материал из </a:t>
                      </a:r>
                      <a:r>
                        <a:rPr lang="ru-RU" dirty="0" smtClean="0"/>
                        <a:t>текста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Писать поздравительную </a:t>
                      </a:r>
                      <a:r>
                        <a:rPr lang="ru-RU" dirty="0" smtClean="0"/>
                        <a:t>открытку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Писать по образцу письмо </a:t>
                      </a:r>
                      <a:r>
                        <a:rPr lang="ru-RU" dirty="0" smtClean="0"/>
                        <a:t>другу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Письменно отвечать на </a:t>
                      </a:r>
                      <a:r>
                        <a:rPr lang="ru-RU" dirty="0" smtClean="0"/>
                        <a:t>вопросы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Составлять </a:t>
                      </a:r>
                      <a:r>
                        <a:rPr lang="ru-RU" dirty="0"/>
                        <a:t>рассказ по </a:t>
                      </a:r>
                      <a:r>
                        <a:rPr lang="ru-RU" dirty="0" smtClean="0"/>
                        <a:t>плану/словам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Заполнять </a:t>
                      </a:r>
                      <a:r>
                        <a:rPr lang="ru-RU" dirty="0" smtClean="0"/>
                        <a:t>анкету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Оформлять </a:t>
                      </a:r>
                      <a:r>
                        <a:rPr lang="ru-RU" dirty="0" smtClean="0"/>
                        <a:t>конверт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Оформлять поля электронной почты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Фиксация </a:t>
                      </a:r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Выражение </a:t>
                      </a:r>
                      <a:r>
                        <a:rPr lang="ru-RU" dirty="0" smtClean="0"/>
                        <a:t>отношения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Письменное </a:t>
                      </a:r>
                      <a:r>
                        <a:rPr lang="ru-RU" dirty="0" smtClean="0"/>
                        <a:t>общение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Сообщение </a:t>
                      </a:r>
                      <a:r>
                        <a:rPr lang="ru-RU" dirty="0" smtClean="0"/>
                        <a:t>информации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Использование </a:t>
                      </a:r>
                      <a:r>
                        <a:rPr lang="ru-RU" dirty="0" smtClean="0"/>
                        <a:t>форматов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Творческое </a:t>
                      </a:r>
                      <a:r>
                        <a:rPr lang="ru-RU" dirty="0" smtClean="0"/>
                        <a:t>самовыражение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Заполнение </a:t>
                      </a:r>
                      <a:r>
                        <a:rPr lang="ru-RU" dirty="0" smtClean="0"/>
                        <a:t>форм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Общение средствами </a:t>
                      </a:r>
                      <a:r>
                        <a:rPr lang="ru-RU" dirty="0" smtClean="0"/>
                        <a:t>ИКТ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 err="1"/>
                        <a:t>Знако-символическое</a:t>
                      </a:r>
                      <a:r>
                        <a:rPr lang="ru-RU" dirty="0"/>
                        <a:t> кодирование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0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219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Содержание </a:t>
                      </a:r>
                      <a:r>
                        <a:rPr lang="ru-RU" sz="2000" b="1" dirty="0"/>
                        <a:t>обучения </a:t>
                      </a:r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иностранным языкам</a:t>
                      </a:r>
                    </a:p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Языковые средства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Универсальные учебные действия для овладения иностранным языком</a:t>
                      </a:r>
                      <a:endParaRPr lang="ru-RU" sz="2000" dirty="0"/>
                    </a:p>
                  </a:txBody>
                  <a:tcPr anchor="ctr"/>
                </a:tc>
              </a:tr>
              <a:tr h="4978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Алфавит </a:t>
                      </a:r>
                      <a:r>
                        <a:rPr lang="ru-RU" sz="2000" dirty="0"/>
                        <a:t>и </a:t>
                      </a:r>
                      <a:r>
                        <a:rPr lang="ru-RU" sz="2000" dirty="0" smtClean="0"/>
                        <a:t>буквосочетания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 smtClean="0"/>
                        <a:t>Транскрипция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Группы слов по правилам </a:t>
                      </a:r>
                      <a:r>
                        <a:rPr lang="ru-RU" sz="2000" dirty="0" smtClean="0"/>
                        <a:t>чтения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Пользование </a:t>
                      </a:r>
                      <a:r>
                        <a:rPr lang="ru-RU" sz="2000" dirty="0" smtClean="0"/>
                        <a:t>словарем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Электронный перевод слов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Запоминание языковых </a:t>
                      </a:r>
                      <a:r>
                        <a:rPr lang="ru-RU" sz="2000" dirty="0" smtClean="0"/>
                        <a:t>средств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Применение языковых </a:t>
                      </a:r>
                      <a:r>
                        <a:rPr lang="ru-RU" sz="2000" dirty="0" smtClean="0"/>
                        <a:t>средств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Систематизация языковых </a:t>
                      </a:r>
                      <a:r>
                        <a:rPr lang="ru-RU" sz="2000" dirty="0" smtClean="0"/>
                        <a:t>средств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Пополнение языковых </a:t>
                      </a:r>
                      <a:r>
                        <a:rPr lang="ru-RU" sz="2000" dirty="0" smtClean="0"/>
                        <a:t>средств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Перевод языковых </a:t>
                      </a:r>
                      <a:r>
                        <a:rPr lang="ru-RU" sz="2000" dirty="0" smtClean="0"/>
                        <a:t>средств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Накапливание языковых средств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42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32729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 обучения 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иностранным языкам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Фонетика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Универсальные учебные действия для овладения иностранным языком</a:t>
                      </a:r>
                      <a:endParaRPr lang="ru-RU" dirty="0"/>
                    </a:p>
                  </a:txBody>
                  <a:tcPr anchor="ctr"/>
                </a:tc>
              </a:tr>
              <a:tr h="3996668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Адекватное </a:t>
                      </a:r>
                      <a:r>
                        <a:rPr lang="ru-RU" dirty="0" smtClean="0"/>
                        <a:t>произношение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Адекватная интонация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Имитация </a:t>
                      </a:r>
                      <a:r>
                        <a:rPr lang="ru-RU" dirty="0" smtClean="0"/>
                        <a:t>произношения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Анализ </a:t>
                      </a:r>
                      <a:r>
                        <a:rPr lang="ru-RU" dirty="0" smtClean="0"/>
                        <a:t>произношения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Фонетическое оформление речи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07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55219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 обучения иностранным </a:t>
                      </a:r>
                      <a:r>
                        <a:rPr lang="ru-RU" b="1" dirty="0" smtClean="0"/>
                        <a:t>языкам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Лексическая сторона речи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Универсальные учебные действия для овладения иностранным языком</a:t>
                      </a:r>
                      <a:endParaRPr lang="ru-RU" dirty="0"/>
                    </a:p>
                  </a:txBody>
                  <a:tcPr anchor="ctr"/>
                </a:tc>
              </a:tr>
              <a:tr h="4017014">
                <a:tc>
                  <a:txBody>
                    <a:bodyPr/>
                    <a:lstStyle/>
                    <a:p>
                      <a:r>
                        <a:rPr lang="ru-RU" dirty="0"/>
                        <a:t>Узнавать </a:t>
                      </a:r>
                      <a:r>
                        <a:rPr lang="ru-RU" dirty="0" smtClean="0"/>
                        <a:t>слова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Оперировать активной </a:t>
                      </a:r>
                      <a:r>
                        <a:rPr lang="ru-RU" dirty="0" smtClean="0"/>
                        <a:t>лексикой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Узнавать способы словообразования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Запоминание </a:t>
                      </a:r>
                      <a:r>
                        <a:rPr lang="ru-RU" dirty="0" smtClean="0"/>
                        <a:t>слов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Расширение словарного </a:t>
                      </a:r>
                      <a:r>
                        <a:rPr lang="ru-RU" dirty="0" smtClean="0"/>
                        <a:t>запаса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Употребление слов в </a:t>
                      </a:r>
                      <a:r>
                        <a:rPr lang="ru-RU" dirty="0" smtClean="0"/>
                        <a:t>речи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Анализ лексического знака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02673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 обучения иностранным </a:t>
                      </a:r>
                      <a:r>
                        <a:rPr lang="ru-RU" b="1" dirty="0" smtClean="0"/>
                        <a:t>языкам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Грамматическая сторона речи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Универсальные учебные действия для овладения иностранным языком</a:t>
                      </a:r>
                      <a:endParaRPr lang="ru-RU" dirty="0"/>
                    </a:p>
                  </a:txBody>
                  <a:tcPr anchor="ctr"/>
                </a:tc>
              </a:tr>
              <a:tr h="4555330">
                <a:tc>
                  <a:txBody>
                    <a:bodyPr/>
                    <a:lstStyle/>
                    <a:p>
                      <a:r>
                        <a:rPr lang="ru-RU" dirty="0"/>
                        <a:t>Знать типы </a:t>
                      </a:r>
                      <a:r>
                        <a:rPr lang="ru-RU" dirty="0" smtClean="0"/>
                        <a:t>предложения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Знать части </a:t>
                      </a:r>
                      <a:r>
                        <a:rPr lang="ru-RU" dirty="0" smtClean="0"/>
                        <a:t>речи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Знать грамматические </a:t>
                      </a:r>
                      <a:r>
                        <a:rPr lang="ru-RU" dirty="0" smtClean="0"/>
                        <a:t>явления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Сложносочиненные </a:t>
                      </a:r>
                      <a:r>
                        <a:rPr lang="ru-RU" dirty="0" smtClean="0"/>
                        <a:t>предложения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Второстепенные члены </a:t>
                      </a:r>
                      <a:r>
                        <a:rPr lang="ru-RU" dirty="0" err="1"/>
                        <a:t>предложе-ния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Анализ структуры </a:t>
                      </a:r>
                      <a:r>
                        <a:rPr lang="ru-RU" dirty="0" smtClean="0"/>
                        <a:t>предложения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Анализ типов </a:t>
                      </a:r>
                      <a:r>
                        <a:rPr lang="ru-RU" dirty="0" smtClean="0"/>
                        <a:t>предложения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Анализ частей </a:t>
                      </a:r>
                      <a:r>
                        <a:rPr lang="ru-RU" dirty="0" smtClean="0"/>
                        <a:t>речи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Анализ членов </a:t>
                      </a:r>
                      <a:r>
                        <a:rPr lang="ru-RU" dirty="0" smtClean="0"/>
                        <a:t>предложения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Трансформация </a:t>
                      </a:r>
                      <a:r>
                        <a:rPr lang="ru-RU" dirty="0" smtClean="0"/>
                        <a:t>предложений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Расширение / соединение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Предложений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Синтез предложений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600" b="1" i="1" smtClean="0"/>
              <a:t>При планировании урока планируем </a:t>
            </a:r>
            <a:r>
              <a:rPr lang="ru-RU" sz="4600" b="1" i="1" u="sng" smtClean="0"/>
              <a:t>результаты</a:t>
            </a:r>
            <a:r>
              <a:rPr lang="ru-RU" sz="4600" b="1" i="1" smtClean="0"/>
              <a:t>: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14313" y="1935163"/>
            <a:ext cx="8929687" cy="4389437"/>
          </a:xfrm>
        </p:spPr>
        <p:txBody>
          <a:bodyPr/>
          <a:lstStyle/>
          <a:p>
            <a:pPr eaLnBrk="1" hangingPunct="1"/>
            <a:r>
              <a:rPr lang="ru-RU" b="1" smtClean="0"/>
              <a:t>Личностные</a:t>
            </a:r>
            <a:r>
              <a:rPr lang="ru-RU" smtClean="0"/>
              <a:t> (</a:t>
            </a:r>
            <a:r>
              <a:rPr lang="ru-RU" sz="2400" smtClean="0"/>
              <a:t>развитие навыков сотрудничества в группе сверстников, формирование толерантного отношения к иным культурам</a:t>
            </a:r>
            <a:r>
              <a:rPr lang="ru-RU" smtClean="0"/>
              <a:t>)</a:t>
            </a:r>
          </a:p>
          <a:p>
            <a:pPr eaLnBrk="1" hangingPunct="1"/>
            <a:r>
              <a:rPr lang="ru-RU" b="1" smtClean="0"/>
              <a:t>Предметные</a:t>
            </a:r>
            <a:r>
              <a:rPr lang="ru-RU" smtClean="0"/>
              <a:t> (</a:t>
            </a:r>
            <a:r>
              <a:rPr lang="ru-RU" sz="2400" smtClean="0"/>
              <a:t>формирование компетентностей диалогической речи, тренировка употребления в речи грамматической структуры </a:t>
            </a:r>
            <a:r>
              <a:rPr lang="en-US" sz="2400" smtClean="0"/>
              <a:t>I have</a:t>
            </a:r>
            <a:r>
              <a:rPr lang="ru-RU" smtClean="0"/>
              <a:t>)</a:t>
            </a:r>
          </a:p>
          <a:p>
            <a:pPr eaLnBrk="1" hangingPunct="1"/>
            <a:r>
              <a:rPr lang="ru-RU" b="1" smtClean="0"/>
              <a:t>Метапредметные</a:t>
            </a:r>
            <a:r>
              <a:rPr lang="en-US" smtClean="0"/>
              <a:t> (</a:t>
            </a:r>
            <a:r>
              <a:rPr lang="ru-RU" sz="2400" smtClean="0"/>
              <a:t>формирование умения планировать свою деятельность,</a:t>
            </a:r>
            <a:r>
              <a:rPr lang="ru-RU" sz="2800" smtClean="0"/>
              <a:t> </a:t>
            </a:r>
            <a:r>
              <a:rPr lang="ru-RU" sz="2400" smtClean="0"/>
              <a:t>формирование общего кругозора  учащихся,  формирование умения осуществлять взаимный контроль</a:t>
            </a:r>
            <a:r>
              <a:rPr lang="en-US" smtClean="0"/>
              <a:t>)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ru-RU" sz="4000" b="1" smtClean="0"/>
              <a:t>Главное в уроке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/>
          <a:lstStyle/>
          <a:p>
            <a:r>
              <a:rPr lang="ru-RU" smtClean="0"/>
              <a:t>Четкая и ясная цель, реализуемые задачи;</a:t>
            </a:r>
          </a:p>
          <a:p>
            <a:r>
              <a:rPr lang="ru-RU" smtClean="0"/>
              <a:t>Минимум репродуктивных упражнений, максимум творческих;</a:t>
            </a:r>
          </a:p>
          <a:p>
            <a:r>
              <a:rPr lang="ru-RU" smtClean="0"/>
              <a:t>Проблемные и поисковые ситуации;</a:t>
            </a:r>
          </a:p>
          <a:p>
            <a:r>
              <a:rPr lang="ru-RU" smtClean="0"/>
              <a:t>Самостоятельная работа;</a:t>
            </a:r>
          </a:p>
          <a:p>
            <a:r>
              <a:rPr lang="ru-RU" smtClean="0"/>
              <a:t>Возможность рефлексии, причём, вывод делают сами ученики;</a:t>
            </a:r>
          </a:p>
          <a:p>
            <a:r>
              <a:rPr lang="ru-RU" smtClean="0"/>
              <a:t>Здоровьесбережение;</a:t>
            </a:r>
          </a:p>
          <a:p>
            <a:r>
              <a:rPr lang="ru-RU" smtClean="0"/>
              <a:t>Практическая направленность урока;</a:t>
            </a:r>
          </a:p>
          <a:p>
            <a:r>
              <a:rPr lang="ru-RU" smtClean="0"/>
              <a:t>Взаимосвязь и последовательность упражнений;</a:t>
            </a:r>
          </a:p>
          <a:p>
            <a:r>
              <a:rPr lang="ru-RU" smtClean="0"/>
              <a:t>Инструкция по выполнению домашнего задание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sz="4600" b="1" smtClean="0"/>
              <a:t>Личностные результаты</a:t>
            </a:r>
            <a:r>
              <a:rPr lang="ru-RU" sz="4600" smtClean="0"/>
              <a:t>: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 многонационального российского общества;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становление гуманистических и демократических ценностных ориентаций;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целостного, социально ориентированного взгляда на мир в его органичном единстве и разнообразии природы, народов, культур и религий;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уважительного отношения к иному мнению, истории и культуре других народов;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овладение навыками адаптации в мире;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принятие и освоение социальной роли обучающегося, развитие мотивов учебной деятельности и формирование личностного смысла учения;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развитие самостоятельности и личной ответственности за свои поступки, в том числе в информационной деятельности, на основе представлений о нравственных нормах, социальной справедливости и свободе;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эстетических потребностей, ценностей и чувств;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развитие этических чувств, доброжелательности и эмоционально-нравственной отзывчивости, понимания и сопереживания чувствам других людей;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развитие навыков сотрудничества со взрослыми и сверстниками в разных социальных ситуациях, умения не создавать конфликтов и находить выходы из спорных ситуаций;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осознание английского языка как средства международного межкультурного общения, сближающего людей, обеспечивающего дружеские контакты и деловое взаимодействие, расширяющего познавательные возможности, востребованность и мобильность человека в современном мире;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представлений о мире, как о многоязычном, поликультурном, разнообразном и  вместе с тем едином сообществе, открытом для дружбы, взаимопонимания, толерантности и уважения людей друг к другу;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 eaLnBrk="1" hangingPunct="1"/>
            <a:r>
              <a:rPr lang="ru-RU" b="1" smtClean="0"/>
              <a:t>Предметные результаты: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 eaLnBrk="1" hangingPunct="1"/>
            <a:r>
              <a:rPr lang="ru-RU" smtClean="0"/>
              <a:t>Говорение</a:t>
            </a:r>
          </a:p>
          <a:p>
            <a:pPr eaLnBrk="1" hangingPunct="1"/>
            <a:r>
              <a:rPr lang="ru-RU" smtClean="0"/>
              <a:t>Чтение</a:t>
            </a:r>
          </a:p>
          <a:p>
            <a:pPr eaLnBrk="1" hangingPunct="1"/>
            <a:r>
              <a:rPr lang="ru-RU" smtClean="0"/>
              <a:t>Аудирование</a:t>
            </a:r>
          </a:p>
          <a:p>
            <a:pPr eaLnBrk="1" hangingPunct="1"/>
            <a:r>
              <a:rPr lang="ru-RU" smtClean="0"/>
              <a:t>Письмо</a:t>
            </a:r>
          </a:p>
          <a:p>
            <a:pPr eaLnBrk="1" hangingPunct="1"/>
            <a:r>
              <a:rPr lang="ru-RU" smtClean="0"/>
              <a:t>Освоение лексических единиц и грамматических конструкций</a:t>
            </a:r>
          </a:p>
          <a:p>
            <a:pPr eaLnBrk="1" hangingPunct="1"/>
            <a:r>
              <a:rPr lang="ru-RU" smtClean="0"/>
              <a:t>Освоение норм речевого этикета</a:t>
            </a:r>
          </a:p>
          <a:p>
            <a:pPr eaLnBrk="1" hangingPunct="1"/>
            <a:r>
              <a:rPr lang="ru-RU" smtClean="0"/>
              <a:t>Знания о  культуре стран изучаемого языка, образе жизни, вкладе в мировую культуру, о выдающихся людях, достопримечательностях, и т.п.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4600" b="1" smtClean="0"/>
              <a:t>Метапредметные результаты</a:t>
            </a:r>
            <a:r>
              <a:rPr lang="ru-RU" sz="4600" smtClean="0"/>
              <a:t>: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903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smtClean="0"/>
              <a:t>- овладение способностью принимать цели и задачи учебной деятельности, поиска средств ее осуществления;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освоение способов решения проблем творческого и поискового характера;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умения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умения понимать причины успеха/неуспеха учебной деятельности и способности конструктивно действовать даже в ситуациях неуспеха;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освоение форм познавательной и личностной рефлексии;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овладение навыками смыслового чтения текстов различных стилей и жанров в соответствии с целями и задачами; осознанно строить речевое высказывание в соответствии с задачами коммуникации и составлять тексты в устной и письменной формах;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определение общей цели и путей ее достижения; умение договариваться о распределении функций и ролей в совместной деятельности; осуществлять взаимный контроль в совместной деятельности, адекватно оценивать собственное поведение и поведение окружающих;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готовность конструктивно разрешать конфликты посредством учета интересов сторон и сотрудничества;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развитие социальных умений школьника, необходимых для общения как на родном, так и иностранном языке в пределах доступных и соответствующих возрасту речевых ситуаций, коммуникативных потребностей ребёнка и его языковых способностей; 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- формирование общего кругозора с постепенным развитием и усложнением языковой картины окружающего их мира, отражающей явления природы, межличностные отношения, учебную и трудовую деятельность, сферу искусства и культуры;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b="1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УРОК- ЭТО ПРОИЗВЕДЕНИЕ ПЕДАГОГА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ТВОРЧЕСКИХ УСПЕХОВ</a:t>
            </a:r>
          </a:p>
        </p:txBody>
      </p:sp>
      <p:pic>
        <p:nvPicPr>
          <p:cNvPr id="47108" name="Picture 2" descr="D:\Documents and Settings\Администратор\Рабочий стол\harkov-superdeal-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29063"/>
            <a:ext cx="482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Системно-деятельностный подход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71938"/>
          </a:xfrm>
        </p:spPr>
        <p:txBody>
          <a:bodyPr/>
          <a:lstStyle/>
          <a:p>
            <a:r>
              <a:rPr lang="ru-RU" smtClean="0"/>
              <a:t>Стандарт  (определяет цели и задачи,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т. е. ЧТО и КАК делаем на уроке)</a:t>
            </a:r>
          </a:p>
          <a:p>
            <a:r>
              <a:rPr lang="ru-RU" smtClean="0"/>
              <a:t>Программа  (планируемые результаты + формирование и развитие 4-х видов речевой деятельности - ЧТО)</a:t>
            </a:r>
          </a:p>
          <a:p>
            <a:r>
              <a:rPr lang="ru-RU" smtClean="0"/>
              <a:t>КАК реализовываем:</a:t>
            </a:r>
          </a:p>
          <a:p>
            <a:r>
              <a:rPr lang="ru-RU" smtClean="0"/>
              <a:t>Цель: компетенция должна через деятельность стать  компетентностью  (т. е. характеристикой личности).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2292" name="Picture 2" descr="D:\Documents and Settings\Администратор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 t="29214"/>
          <a:stretch>
            <a:fillRect/>
          </a:stretch>
        </p:blipFill>
        <p:spPr bwMode="auto">
          <a:xfrm>
            <a:off x="2786063" y="4857750"/>
            <a:ext cx="4522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1490663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Особенности современного урока ИЯ </a:t>
            </a:r>
            <a:br>
              <a:rPr lang="ru-RU" sz="3600" b="1" smtClean="0"/>
            </a:br>
            <a:r>
              <a:rPr lang="ru-RU" sz="3600" b="1" smtClean="0"/>
              <a:t>в соответствии с требованиями ФГОС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Коммуникативная направленность</a:t>
            </a:r>
          </a:p>
          <a:p>
            <a:pPr eaLnBrk="1" hangingPunct="1"/>
            <a:r>
              <a:rPr lang="ru-RU" smtClean="0"/>
              <a:t>Ведение урока на иностранном языке</a:t>
            </a:r>
          </a:p>
          <a:p>
            <a:pPr eaLnBrk="1" hangingPunct="1"/>
            <a:r>
              <a:rPr lang="ru-RU" smtClean="0"/>
              <a:t>Речевая активность учащихся</a:t>
            </a:r>
            <a:r>
              <a:rPr lang="en-US" smtClean="0"/>
              <a:t> (TTT 1\4 </a:t>
            </a:r>
            <a:r>
              <a:rPr lang="ru-RU" smtClean="0"/>
              <a:t>времени</a:t>
            </a:r>
            <a:r>
              <a:rPr lang="en-US" smtClean="0"/>
              <a:t>, STT</a:t>
            </a:r>
            <a:r>
              <a:rPr lang="ru-RU" smtClean="0"/>
              <a:t> </a:t>
            </a:r>
            <a:r>
              <a:rPr lang="en-US" smtClean="0"/>
              <a:t>3\4 </a:t>
            </a:r>
            <a:r>
              <a:rPr lang="ru-RU" smtClean="0"/>
              <a:t>времени)</a:t>
            </a:r>
          </a:p>
          <a:p>
            <a:pPr eaLnBrk="1" hangingPunct="1"/>
            <a:r>
              <a:rPr lang="ru-RU" smtClean="0"/>
              <a:t>Комплексность урока иностранного языка</a:t>
            </a:r>
          </a:p>
          <a:p>
            <a:pPr eaLnBrk="1" hangingPunct="1"/>
            <a:r>
              <a:rPr lang="ru-RU" smtClean="0"/>
              <a:t>Дифференцированный подход к обучению различным видам речевой деятельности</a:t>
            </a:r>
          </a:p>
          <a:p>
            <a:pPr eaLnBrk="1" hangingPunct="1"/>
            <a:r>
              <a:rPr lang="ru-RU" smtClean="0"/>
              <a:t>Осознанность действий учителя и ученика (самостоятельная работа, самопроверка, рефлексия)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Особенности современного урока ИЯ </a:t>
            </a:r>
            <a:br>
              <a:rPr lang="ru-RU" sz="3600" b="1" smtClean="0"/>
            </a:br>
            <a:r>
              <a:rPr lang="ru-RU" sz="3600" b="1" smtClean="0"/>
              <a:t>в соответствии с требованиями ФГОС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37087"/>
          </a:xfrm>
        </p:spPr>
        <p:txBody>
          <a:bodyPr/>
          <a:lstStyle/>
          <a:p>
            <a:pPr eaLnBrk="1" hangingPunct="1"/>
            <a:r>
              <a:rPr lang="ru-RU" smtClean="0"/>
              <a:t>Конкретность и четкость каждого этапа урока  (ЗАЧЕМ)</a:t>
            </a:r>
          </a:p>
          <a:p>
            <a:pPr eaLnBrk="1" hangingPunct="1"/>
            <a:r>
              <a:rPr lang="ru-RU" smtClean="0"/>
              <a:t>Логичность, стройность, целостность урока (от слова к фразе и высказыванию)</a:t>
            </a:r>
          </a:p>
          <a:p>
            <a:pPr eaLnBrk="1" hangingPunct="1"/>
            <a:r>
              <a:rPr lang="ru-RU" smtClean="0"/>
              <a:t>Высокий темп ведения урока</a:t>
            </a:r>
          </a:p>
          <a:p>
            <a:pPr eaLnBrk="1" hangingPunct="1"/>
            <a:r>
              <a:rPr lang="ru-RU" smtClean="0"/>
              <a:t>Оснащение урока иностранного языка ЭОР, средствами предметной и изобразительной наглядности</a:t>
            </a:r>
          </a:p>
          <a:p>
            <a:pPr eaLnBrk="1" hangingPunct="1"/>
            <a:r>
              <a:rPr lang="ru-RU" smtClean="0"/>
              <a:t>Урок- звено в цепи учебной деятельности, с четким осознанием и учителем и учеником конечной цели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500" dirty="0" smtClean="0"/>
              <a:t> </a:t>
            </a:r>
            <a:r>
              <a:rPr lang="ru-RU" sz="4500" b="1" dirty="0" smtClean="0"/>
              <a:t>Мастерство построения и проведения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357586"/>
          </a:xfrm>
        </p:spPr>
        <p:txBody>
          <a:bodyPr>
            <a:normAutofit/>
          </a:bodyPr>
          <a:lstStyle/>
          <a:p>
            <a:pPr lvl="6"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smtClean="0"/>
              <a:t> </a:t>
            </a:r>
            <a:r>
              <a:rPr lang="ru-RU" sz="3600" dirty="0" smtClean="0"/>
              <a:t>- использовать </a:t>
            </a:r>
            <a:r>
              <a:rPr lang="ru-RU" dirty="0" smtClean="0"/>
              <a:t>образовательный потенциал урока, т.</a:t>
            </a:r>
            <a:r>
              <a:rPr lang="en-US" dirty="0" smtClean="0"/>
              <a:t> </a:t>
            </a:r>
            <a:r>
              <a:rPr lang="ru-RU" dirty="0" smtClean="0"/>
              <a:t>е. сделать так, чтобы ученик на уроке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познавал</a:t>
            </a:r>
            <a:r>
              <a:rPr lang="ru-RU" dirty="0" smtClean="0"/>
              <a:t>  иностранный язык и культуру страны,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развивал</a:t>
            </a:r>
            <a:r>
              <a:rPr lang="ru-RU" dirty="0" smtClean="0"/>
              <a:t> при этом свои способности,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воспитывался</a:t>
            </a:r>
            <a:r>
              <a:rPr lang="ru-RU" dirty="0" smtClean="0"/>
              <a:t> нравственно 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учился</a:t>
            </a:r>
            <a:r>
              <a:rPr lang="ru-RU" dirty="0" smtClean="0"/>
              <a:t> общаться;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364" name="Picture 4" descr="D:\Documents and Settings\Администратор\Рабочий стол\у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786313"/>
            <a:ext cx="53578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95362"/>
          </a:xfrm>
        </p:spPr>
        <p:txBody>
          <a:bodyPr/>
          <a:lstStyle/>
          <a:p>
            <a:pPr algn="ctr" eaLnBrk="1" hangingPunct="1"/>
            <a:r>
              <a:rPr lang="ru-RU" sz="4500" b="1" smtClean="0"/>
              <a:t>Мастерство построения и проведения урока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543925" cy="4695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- реализовывать принципы коммуникативного урока, т.</a:t>
            </a:r>
            <a:r>
              <a:rPr lang="en-US" smtClean="0"/>
              <a:t> </a:t>
            </a:r>
            <a:r>
              <a:rPr lang="ru-RU" smtClean="0"/>
              <a:t>е. уметь: 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индивидуализировать</a:t>
            </a:r>
            <a:r>
              <a:rPr lang="ru-RU" smtClean="0"/>
              <a:t> деятельность учеников, вызывать их </a:t>
            </a:r>
            <a:r>
              <a:rPr lang="ru-RU" b="1" smtClean="0"/>
              <a:t>речемыслительную активность</a:t>
            </a:r>
            <a:r>
              <a:rPr lang="ru-RU" smtClean="0"/>
              <a:t>,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создавать </a:t>
            </a:r>
            <a:r>
              <a:rPr lang="ru-RU" b="1" smtClean="0"/>
              <a:t>ситуации</a:t>
            </a:r>
            <a:r>
              <a:rPr lang="ru-RU" smtClean="0"/>
              <a:t> общения, делать речевые высказывания </a:t>
            </a:r>
            <a:r>
              <a:rPr lang="ru-RU" b="1" smtClean="0"/>
              <a:t>функциональными</a:t>
            </a:r>
            <a:r>
              <a:rPr lang="ru-RU" smtClean="0"/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обеспечивать </a:t>
            </a:r>
            <a:r>
              <a:rPr lang="ru-RU" b="1" smtClean="0"/>
              <a:t>новизну</a:t>
            </a:r>
            <a:r>
              <a:rPr lang="ru-RU" smtClean="0"/>
              <a:t> и содержания, и форм, и организации урока;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придерживаться </a:t>
            </a:r>
            <a:r>
              <a:rPr lang="ru-RU" b="1" smtClean="0"/>
              <a:t>логики</a:t>
            </a:r>
            <a:r>
              <a:rPr lang="ru-RU" smtClean="0"/>
              <a:t> действий (целенаправленность,  динамика и связность урока)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2194</Words>
  <Application>Microsoft Office PowerPoint</Application>
  <PresentationFormat>Экран (4:3)</PresentationFormat>
  <Paragraphs>483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Constantia</vt:lpstr>
      <vt:lpstr>Wingdings 2</vt:lpstr>
      <vt:lpstr>Times New Roman</vt:lpstr>
      <vt:lpstr>Book Antiqua</vt:lpstr>
      <vt:lpstr>Georgia</vt:lpstr>
      <vt:lpstr>Verdana</vt:lpstr>
      <vt:lpstr>Поток</vt:lpstr>
      <vt:lpstr>Презентация на тему: «Современный урок иностранного языка» </vt:lpstr>
      <vt:lpstr>Современный урок иностранного языка  </vt:lpstr>
      <vt:lpstr>Особенности современного урока ИЯ  в соответствии с требованиями ФГОС</vt:lpstr>
      <vt:lpstr>Главное в уроке</vt:lpstr>
      <vt:lpstr>Системно-деятельностный подход</vt:lpstr>
      <vt:lpstr>Особенности современного урока ИЯ  в соответствии с требованиями ФГОС</vt:lpstr>
      <vt:lpstr>Особенности современного урока ИЯ  в соответствии с требованиями ФГОС</vt:lpstr>
      <vt:lpstr> Мастерство построения и проведения урока</vt:lpstr>
      <vt:lpstr>Мастерство построения и проведения урока</vt:lpstr>
      <vt:lpstr>Мастерство построения и проведения урока</vt:lpstr>
      <vt:lpstr>Мастерство построения и проведения урока</vt:lpstr>
      <vt:lpstr>Структура урока </vt:lpstr>
      <vt:lpstr>Структура урока</vt:lpstr>
      <vt:lpstr>Структура урока</vt:lpstr>
      <vt:lpstr>Структура урока</vt:lpstr>
      <vt:lpstr>Структура урока</vt:lpstr>
      <vt:lpstr>Структура урока</vt:lpstr>
      <vt:lpstr>Структура урока</vt:lpstr>
      <vt:lpstr>При планировании урока планируем</vt:lpstr>
      <vt:lpstr>Развивать УУД = учить учиться</vt:lpstr>
      <vt:lpstr>УУД</vt:lpstr>
      <vt:lpstr>Слайд 22</vt:lpstr>
      <vt:lpstr>Слайд 23</vt:lpstr>
      <vt:lpstr>Регулятивные УУД </vt:lpstr>
      <vt:lpstr>Слайд 25</vt:lpstr>
      <vt:lpstr>Познавательные УУД</vt:lpstr>
      <vt:lpstr>Слайд 27</vt:lpstr>
      <vt:lpstr>Коммуникативные УУД</vt:lpstr>
      <vt:lpstr>Слайд 29</vt:lpstr>
      <vt:lpstr>УУД на уроке  иностранного языка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При планировании урока планируем результаты:</vt:lpstr>
      <vt:lpstr>Личностные результаты:</vt:lpstr>
      <vt:lpstr>Предметные результаты:</vt:lpstr>
      <vt:lpstr>Метапредметные результаты: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СТАТУС СТАНДАРТА И ЕГО СТРУКТУРА</dc:title>
  <dc:creator>Admin</dc:creator>
  <cp:lastModifiedBy>Пользователь Windows</cp:lastModifiedBy>
  <cp:revision>49</cp:revision>
  <dcterms:created xsi:type="dcterms:W3CDTF">2010-02-18T22:04:27Z</dcterms:created>
  <dcterms:modified xsi:type="dcterms:W3CDTF">2020-11-23T16:25:58Z</dcterms:modified>
</cp:coreProperties>
</file>