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332" r:id="rId2"/>
    <p:sldId id="484" r:id="rId3"/>
    <p:sldId id="441" r:id="rId4"/>
    <p:sldId id="489" r:id="rId5"/>
    <p:sldId id="443" r:id="rId6"/>
    <p:sldId id="475" r:id="rId7"/>
    <p:sldId id="485" r:id="rId8"/>
    <p:sldId id="503" r:id="rId9"/>
    <p:sldId id="504" r:id="rId10"/>
    <p:sldId id="505" r:id="rId11"/>
    <p:sldId id="502" r:id="rId12"/>
    <p:sldId id="474" r:id="rId13"/>
    <p:sldId id="483" r:id="rId14"/>
    <p:sldId id="446" r:id="rId15"/>
    <p:sldId id="490" r:id="rId16"/>
    <p:sldId id="453" r:id="rId17"/>
    <p:sldId id="447" r:id="rId18"/>
    <p:sldId id="451" r:id="rId19"/>
    <p:sldId id="471" r:id="rId20"/>
    <p:sldId id="449" r:id="rId21"/>
    <p:sldId id="457" r:id="rId22"/>
    <p:sldId id="458" r:id="rId23"/>
    <p:sldId id="496" r:id="rId24"/>
    <p:sldId id="497" r:id="rId25"/>
    <p:sldId id="461" r:id="rId26"/>
    <p:sldId id="500" r:id="rId27"/>
    <p:sldId id="473" r:id="rId28"/>
    <p:sldId id="507" r:id="rId29"/>
    <p:sldId id="467" r:id="rId30"/>
    <p:sldId id="506" r:id="rId31"/>
    <p:sldId id="487" r:id="rId32"/>
    <p:sldId id="488" r:id="rId33"/>
    <p:sldId id="49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18E5F"/>
    <a:srgbClr val="DFB641"/>
    <a:srgbClr val="926F00"/>
    <a:srgbClr val="A50021"/>
    <a:srgbClr val="CC99FF"/>
    <a:srgbClr val="FF0066"/>
    <a:srgbClr val="D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6057" autoAdjust="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309481-D6AC-43B5-B9E3-215E52E8F820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1B2DDE-AC04-43E9-85C6-89364B62B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5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4C2088F-D4D4-4E87-9ECE-93709C402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8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17" tIns="45108" rIns="90217" bIns="45108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3883991" y="8684801"/>
            <a:ext cx="2972392" cy="4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17" tIns="45108" rIns="90217" bIns="45108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841A8E6-0C6B-4CBE-9665-0266AD624F16}" type="slidenum">
              <a:rPr lang="ru-RU" altLang="ru-RU" sz="1200"/>
              <a:pPr algn="r" eaLnBrk="1" hangingPunct="1"/>
              <a:t>11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4B172E6-87B4-472C-A089-56A2337E1ECF}" type="slidenum">
              <a:rPr lang="ru-RU" altLang="ru-RU" smtClean="0">
                <a:solidFill>
                  <a:srgbClr val="000000"/>
                </a:solidFill>
              </a:rPr>
              <a:pPr/>
              <a:t>26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07A5-7DD9-4F05-84AC-4B20D8B9E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5BC1-D255-4325-BA79-73F027BD5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D036-EFF0-4AF1-9194-AAEE7417E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3F697-BA54-40B9-B221-68E191F01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7218-838F-4E87-849C-ACBF569F9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5980-3AC2-47C8-A167-56E85FBB0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6C32-A13B-47D1-A6BB-3234606D8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38EF-9DF0-4B07-ADA8-3910CF7DA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BADF-4A13-44E3-BF63-11F657A42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CDC4-DECD-4128-878F-9289AB407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E79A-3BBC-4B52-88F6-38CEC3B00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84807"/>
            </a:gs>
            <a:gs pos="12000">
              <a:srgbClr val="E6D78A"/>
            </a:gs>
            <a:gs pos="12000">
              <a:srgbClr val="984807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C00000"/>
            </a:gs>
            <a:gs pos="100000">
              <a:srgbClr val="984807"/>
            </a:gs>
            <a:gs pos="100000">
              <a:srgbClr val="98480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6642100"/>
            <a:ext cx="12350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0">
                <a:solidFill>
                  <a:srgbClr val="7F7F7F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b="0">
              <a:solidFill>
                <a:srgbClr val="7F7F7F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0" y="3429000"/>
            <a:ext cx="9144000" cy="3168650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11" name="Блок-схема: документ 10"/>
          <p:cNvSpPr/>
          <p:nvPr/>
        </p:nvSpPr>
        <p:spPr>
          <a:xfrm rot="10800000">
            <a:off x="0" y="188913"/>
            <a:ext cx="9144000" cy="3240087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pic>
        <p:nvPicPr>
          <p:cNvPr id="12" name="Рисунок 11" descr="63794594_023338097.png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3831" y="-34666"/>
            <a:ext cx="768034" cy="791208"/>
          </a:xfrm>
          <a:prstGeom prst="rect">
            <a:avLst/>
          </a:prstGeom>
        </p:spPr>
      </p:pic>
      <p:pic>
        <p:nvPicPr>
          <p:cNvPr id="13" name="Рисунок 12" descr="63794594_023338097.pn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840720">
            <a:off x="8326477" y="6039205"/>
            <a:ext cx="768034" cy="791208"/>
          </a:xfrm>
          <a:prstGeom prst="rect">
            <a:avLst/>
          </a:prstGeom>
        </p:spPr>
      </p:pic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5B1CE-1654-4836-A84C-7D0EF1363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1447800"/>
            <a:ext cx="8458200" cy="3657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Особенности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организации и проведения государственной итоговой аттестации по образовательным программам основного общего образования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2023-2024 году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/>
              <a:t> </a:t>
            </a:r>
            <a:endParaRPr lang="ru-RU" sz="36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2800" y="51816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Зареченская Людмила Александро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вна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зам. директора по УВР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600200"/>
            <a:ext cx="8229600" cy="4525963"/>
          </a:xfrm>
        </p:spPr>
        <p:txBody>
          <a:bodyPr/>
          <a:lstStyle/>
          <a:p>
            <a:r>
              <a:rPr lang="ru-RU" dirty="0"/>
              <a:t> Итоговое собеседование проходит в аудиториях проведения с оборудованным рабочим местом (компьютер, микрофон) для осуществления аудиозаписи ответов участников итогового собеседования, либо с использованием диктофона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AutoShape 2" descr="ÐÐ°ÑÑÐ¸Ð½ÐºÐ¸ Ð¿Ð¾ Ð·Ð°Ð¿ÑÐ¾ÑÑ ÐºÐ¾Ð¼Ð¿ÑÑÑÐµ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ÐÐ°ÑÑÐ¸Ð½ÐºÐ¸ Ð¿Ð¾ Ð·Ð°Ð¿ÑÐ¾ÑÑ ÐºÐ¾Ð¼Ð¿ÑÑÑÐµ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" y="4648200"/>
            <a:ext cx="3131781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¼Ð¸ÐºÑÐ¾ÑÐ¾Ð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40" y="4901536"/>
            <a:ext cx="1521440" cy="152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113" y="0"/>
            <a:ext cx="8229600" cy="692150"/>
          </a:xfrm>
          <a:prstGeom prst="rect">
            <a:avLst/>
          </a:prstGeo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проведения ГИА-9</a:t>
            </a:r>
          </a:p>
        </p:txBody>
      </p:sp>
      <p:grpSp>
        <p:nvGrpSpPr>
          <p:cNvPr id="6148" name="Группа 17"/>
          <p:cNvGrpSpPr>
            <a:grpSpLocks/>
          </p:cNvGrpSpPr>
          <p:nvPr/>
        </p:nvGrpSpPr>
        <p:grpSpPr bwMode="auto">
          <a:xfrm>
            <a:off x="395288" y="692150"/>
            <a:ext cx="8424862" cy="5905500"/>
            <a:chOff x="4904319" y="1196752"/>
            <a:chExt cx="3997200" cy="508061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294" y="1196752"/>
              <a:ext cx="3655250" cy="42338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 smtClean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2023/2024</a:t>
              </a:r>
              <a:endParaRPr lang="ru-RU" sz="3200" b="1" kern="0" dirty="0">
                <a:solidFill>
                  <a:srgbClr val="333399"/>
                </a:solidFill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294" y="2182829"/>
              <a:ext cx="3655250" cy="34553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FF0000"/>
                  </a:solidFill>
                  <a:latin typeface="Cambria" pitchFamily="18" charset="0"/>
                  <a:cs typeface="Arial" pitchFamily="34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520" y="3578633"/>
              <a:ext cx="3099393" cy="164573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+2</a:t>
              </a:r>
              <a:r>
                <a:rPr lang="ru-RU" sz="3600" b="1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 предмета </a:t>
              </a:r>
              <a:r>
                <a:rPr lang="ru-RU" sz="3600" b="1" kern="0" dirty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по </a:t>
              </a:r>
              <a:r>
                <a:rPr lang="ru-RU" sz="3600" b="1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выбору</a:t>
              </a:r>
              <a:endParaRPr lang="ru-RU" sz="3600" b="1" kern="0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(физика, химия, биология, история, география, информатика и ИКТ, 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520" y="2651284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русский язык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520" y="3082863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математика</a:t>
              </a:r>
            </a:p>
          </p:txBody>
        </p:sp>
        <p:sp>
          <p:nvSpPr>
            <p:cNvPr id="6157" name="Прямоугольник 16"/>
            <p:cNvSpPr>
              <a:spLocks noChangeArrowheads="1"/>
            </p:cNvSpPr>
            <p:nvPr/>
          </p:nvSpPr>
          <p:spPr bwMode="auto">
            <a:xfrm>
              <a:off x="4904319" y="5348074"/>
              <a:ext cx="3997200" cy="929295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</a:t>
              </a:r>
            </a:p>
            <a:p>
              <a:pPr algn="ctr"/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по </a:t>
              </a:r>
              <a:r>
                <a:rPr lang="ru-RU" altLang="ru-RU" sz="3200" b="1" u="sng" dirty="0" smtClean="0">
                  <a:solidFill>
                    <a:srgbClr val="C00000"/>
                  </a:solidFill>
                  <a:latin typeface="Cambria" pitchFamily="18" charset="0"/>
                </a:rPr>
                <a:t>четырем </a:t>
              </a:r>
              <a:r>
                <a:rPr lang="ru-RU" altLang="ru-RU" sz="3200" b="1" dirty="0" smtClean="0">
                  <a:solidFill>
                    <a:srgbClr val="C00000"/>
                  </a:solidFill>
                  <a:latin typeface="Cambria" pitchFamily="18" charset="0"/>
                </a:rPr>
                <a:t>учебным </a:t>
              </a:r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предметам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17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Выбранные обучающимся учебные предметы указываются в заявлении, которое он подал в образовательную организацию до 1 марта текущего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ОГЭ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ru-RU" dirty="0" smtClean="0"/>
              <a:t>Досрочный период (конец </a:t>
            </a:r>
            <a:r>
              <a:rPr lang="ru-RU" dirty="0"/>
              <a:t>апреля – </a:t>
            </a:r>
            <a:r>
              <a:rPr lang="ru-RU" dirty="0" smtClean="0"/>
              <a:t>середина мая).</a:t>
            </a:r>
          </a:p>
          <a:p>
            <a:r>
              <a:rPr lang="ru-RU" dirty="0" smtClean="0"/>
              <a:t> </a:t>
            </a:r>
            <a:r>
              <a:rPr lang="ru-RU" dirty="0"/>
              <a:t>Основной </a:t>
            </a:r>
            <a:r>
              <a:rPr lang="ru-RU" dirty="0" smtClean="0"/>
              <a:t>период (конец </a:t>
            </a:r>
            <a:r>
              <a:rPr lang="ru-RU" dirty="0"/>
              <a:t>мая – </a:t>
            </a:r>
            <a:r>
              <a:rPr lang="ru-RU" dirty="0" smtClean="0"/>
              <a:t>конец июня) (20.05-02.07)</a:t>
            </a:r>
          </a:p>
          <a:p>
            <a:r>
              <a:rPr lang="ru-RU" dirty="0" smtClean="0"/>
              <a:t>Дополнительный период (сентябрь 2024 </a:t>
            </a:r>
            <a:r>
              <a:rPr lang="ru-RU" dirty="0"/>
              <a:t>года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90011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ГИА</a:t>
            </a:r>
            <a:endParaRPr lang="ru-RU" sz="3200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143500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каждого обучающегося выделяется отдельное рабочее место. 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714620"/>
            <a:ext cx="3143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в ППЭ</a:t>
            </a:r>
            <a:endParaRPr lang="ru-RU" sz="3200" b="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28612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обучающихся в ППЭ осуществляется при наличии у них документов, удостоверяющих их личность, и при наличии их в списках распределения в данный ППЭ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"/>
            <a:ext cx="9144000" cy="667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7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2875" y="457200"/>
            <a:ext cx="9001125" cy="13716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экзамена на рабочем столе обучающегося, помимо экзаменационных материалов, находятся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42875" y="1643063"/>
            <a:ext cx="9001125" cy="507206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Черная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ручка;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средства обучения и воспитания 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лекарства и питание (при необходимости);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КИМы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черновики.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Иные вещи обучающиеся оставляют в специально выделенном в аудитории месте.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ch1125s.mskobr.ru/images/cms/data/preview/ya_1490626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733800" cy="20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ГИА</a:t>
            </a:r>
            <a:endParaRPr lang="ru-RU" sz="3200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738687"/>
          </a:xfrm>
        </p:spPr>
        <p:txBody>
          <a:bodyPr/>
          <a:lstStyle/>
          <a:p>
            <a:pPr lvl="0"/>
            <a:r>
              <a:rPr lang="ru-RU" sz="2200" dirty="0"/>
              <a:t>Для каждого обучающегося выделяется отдельное рабочее место. </a:t>
            </a:r>
          </a:p>
          <a:p>
            <a:pPr lvl="0"/>
            <a:r>
              <a:rPr lang="ru-RU" sz="2200" dirty="0"/>
              <a:t>Допуск обучающихся в ППЭ осуществляется при наличии у них документов, удостоверяющих их личность, и при наличии их в списках распределения в данный ППЭ</a:t>
            </a:r>
            <a:r>
              <a:rPr lang="ru-RU" sz="2200" b="1" dirty="0"/>
              <a:t>. </a:t>
            </a:r>
            <a:endParaRPr lang="ru-RU" sz="2200" dirty="0"/>
          </a:p>
          <a:p>
            <a:pPr lvl="0"/>
            <a:r>
              <a:rPr lang="ru-RU" sz="2200" dirty="0"/>
              <a:t>Рассадка учащихся по аудиториям осуществляется автоматически компьютером и приходит из регионального </a:t>
            </a:r>
            <a:r>
              <a:rPr lang="ru-RU" sz="2200" dirty="0" smtClean="0"/>
              <a:t>центра</a:t>
            </a:r>
            <a:endParaRPr lang="ru-RU" sz="2200" dirty="0"/>
          </a:p>
          <a:p>
            <a:pPr lvl="0"/>
            <a:r>
              <a:rPr lang="ru-RU" altLang="ru-RU" sz="2200" b="1" dirty="0"/>
              <a:t>Э</a:t>
            </a:r>
            <a:r>
              <a:rPr lang="ru-RU" altLang="ru-RU" sz="2200" b="1" dirty="0" smtClean="0"/>
              <a:t>кзаменационные </a:t>
            </a:r>
            <a:r>
              <a:rPr lang="ru-RU" altLang="ru-RU" sz="2200" b="1" dirty="0"/>
              <a:t>материалы тиражируются непосредственно в аудитории с 10:00 после получения ЭМ на электронных носителях в зашифрованном виде от РЦОИ </a:t>
            </a:r>
            <a:r>
              <a:rPr lang="ru-RU" altLang="ru-RU" sz="2200" b="1" dirty="0" smtClean="0"/>
              <a:t>по защищенному каналу и </a:t>
            </a:r>
            <a:r>
              <a:rPr lang="ru-RU" altLang="ru-RU" sz="2200" b="1" dirty="0"/>
              <a:t>расшифровки в присутствии члена ГЭК, общественных наблюдателей, участников ГИА.</a:t>
            </a:r>
          </a:p>
          <a:p>
            <a:pPr lvl="0"/>
            <a:r>
              <a:rPr lang="ru-RU" sz="2200" dirty="0" smtClean="0"/>
              <a:t>Запрещено </a:t>
            </a:r>
            <a:r>
              <a:rPr lang="ru-RU" sz="2200" dirty="0"/>
              <a:t>разглашение информации, содержащейся в КИМ</a:t>
            </a:r>
          </a:p>
          <a:p>
            <a:pPr lvl="0"/>
            <a:r>
              <a:rPr lang="ru-RU" sz="2200" dirty="0"/>
              <a:t>В аудитории должно быть 2 организатора и общественный наблюдатель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685800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Экзамен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04800" y="1000125"/>
            <a:ext cx="8534400" cy="5857875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начала экзамена организаторы проводят инструктаж, в том числе информируют обучающихся о порядке проведения экзамена, правилах оформления экзаменационной работы, продолжительности экзамена, порядке подачи апелляций о нарушении установленного порядка проведения ГИА и о несогласии с выставленными баллами, а также о времени и месте ознакомления с результатами ГИА.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Организаторы после печати выдают обучающимся экзаменационные материалы.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указанию организаторов обучающиеся заполняют регистрационные поля экзаменационной работы.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завершении заполнения регистрационных полей экзаменационной работы всеми обучающимися организаторы объявляют начало экзамена и время его окончания, фиксируют их на доске, после чего обучающиеся приступают к выполнению экзаменационной работы.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AppData\Local\Temp\Rar$DI03.025\blank_№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849446" cy="6858000"/>
          </a:xfrm>
          <a:prstGeom prst="rect">
            <a:avLst/>
          </a:prstGeom>
          <a:noFill/>
        </p:spPr>
      </p:pic>
      <p:pic>
        <p:nvPicPr>
          <p:cNvPr id="1026" name="Picture 2" descr="http://filling-form.ru/pars_docs/refs/73/72217/72217_html_24cbde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4965655" cy="70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Нормативно-правовое обеспечение: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Федеральный </a:t>
            </a:r>
            <a:r>
              <a:rPr lang="ru-RU" sz="2800" dirty="0"/>
              <a:t>закон </a:t>
            </a:r>
            <a:r>
              <a:rPr lang="ru-RU" sz="2800" i="1" dirty="0"/>
              <a:t>«Об образовании в Российской Федерации</a:t>
            </a:r>
            <a:r>
              <a:rPr lang="ru-RU" sz="2800" dirty="0"/>
              <a:t>» от 29.12.2012 № 273-ФЗ (ст.59)</a:t>
            </a:r>
          </a:p>
          <a:p>
            <a:pPr lvl="0"/>
            <a:r>
              <a:rPr lang="ru-RU" sz="2800" i="1" dirty="0" smtClean="0"/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</a:t>
            </a:r>
            <a:r>
              <a:rPr lang="ru-RU" sz="2800" i="1" dirty="0" err="1" smtClean="0"/>
              <a:t>Минпросвещения</a:t>
            </a:r>
            <a:r>
              <a:rPr lang="ru-RU" sz="2800" i="1" dirty="0" smtClean="0"/>
              <a:t> РФ от 04.04.2023 № 232/551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7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Проведение ГИА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9075"/>
            <a:ext cx="9144000" cy="595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8086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Удаление с экзамена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Лица, допустившие нарушение устанавливаемого порядка проведения ГИА, удаляются с экзамена. 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Организаторы или общественные наблюдатели приглашают уполномоченных представителей ГЭК, которые составляют акт об удалении с экзамена и удаляют лиц, нарушивших устанавливаемый порядок проведения ГИА, из ППЭ.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 об удалении с экзамена в тот же день направляются в ГЭК для учета при обработке экзаменационных работ.</a:t>
            </a:r>
          </a:p>
          <a:p>
            <a:pPr algn="just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4" name="Picture 2" descr="http://school4.armavir.kubannet.ru/wp-content/uploads/2017/10/%D0%97%D0%B0%D0%BF%D1%80%D0%B5%D1%89%D0%B5%D0%BD%D0%BE-%D0%BD%D0%B0-%D1%8D%D0%BA%D0%B7%D0%B0%D0%BC%D0%B5%D0%BD%D0%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3"/>
          <a:stretch>
            <a:fillRect/>
          </a:stretch>
        </p:blipFill>
        <p:spPr bwMode="auto">
          <a:xfrm>
            <a:off x="2195513" y="3271838"/>
            <a:ext cx="460851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завершение экзамена по объективным причинам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76738"/>
          </a:xfrm>
        </p:spPr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По состоянию здоровья или другим объективным причинам обучающийся не завершает выполнение экзаменационной работы, то он досрочно покидает аудиторию. </a:t>
            </a:r>
          </a:p>
          <a:p>
            <a:pPr algn="just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Организаторы приглашают руководителя ППЭ, медицинского работника и уполномоченных представителей ГЭК, которые составляют акт о досрочном завершении экзамена по объективным причинам.</a:t>
            </a:r>
          </a:p>
          <a:p>
            <a:pPr algn="just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Акт о досрочном завершении экзамена по объективным причинам в тот же день направляются в ГЭК для учета при обработке экзаменационных работ.</a:t>
            </a:r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950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4292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Экзамен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5357813"/>
          </a:xfrm>
        </p:spPr>
        <p:txBody>
          <a:bodyPr/>
          <a:lstStyle/>
          <a:p>
            <a:pPr algn="just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За 30 минут и за 5 минут до окончания экзамена организаторы сообщают обучающимся о скором завершении экзамена и напоминают о необходимости перенести ответы из черновиков в бланки.</a:t>
            </a:r>
          </a:p>
          <a:p>
            <a:pPr algn="just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По истечении времени экзамена организаторы объявляют окончание экзамена и собирают экзаменационные материалы у обучающихся.</a:t>
            </a:r>
          </a:p>
          <a:p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Собранные экзаменационные материалы организаторы упаковывают в отдельные пакеты. </a:t>
            </a:r>
          </a:p>
          <a:p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Неиспользованные экзаменационные материалы и использованные КИМ для проведения ОГЭ и тексты, темы, задания, билеты для проведения ГВЭ, а также использованные черновики направляются в РЦОИ для обеспечения их хранения.</a:t>
            </a:r>
          </a:p>
          <a:p>
            <a:endParaRPr lang="ru-RU" sz="22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75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Проверка экзаменационных работ 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14937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Проверка экзаменационных работ осуществляется предметными  комиссиями.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Записи на черновиках не обрабатываются и не проверяются.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Экзаменационные работы проверяются двумя экспертами. В случае существенного расхождения в баллах, выставленных двумя экспертами, назначается третья проверка. Третий эксперт назначается председателем предметной комиссии из числа экспертов, ранее не проверявших экзаменационную работу.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Обработка и проверка экзаменационных работ занимает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не более десяти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рабочих дней.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Полученные результаты в первичных баллах РЦОИ переводит в пятибалльную систему оценивания.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Минимальные баллы ОГЭ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9049759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07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607A5-7DD9-4F05-84AC-4B20D8B9EE5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7620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dirty="0" smtClean="0">
                <a:solidFill>
                  <a:schemeClr val="tx1"/>
                </a:solidFill>
              </a:rPr>
              <a:t>При прохождении ГИА-9 наличие неудовлетворительного результата более чем по двум учебным предметам не позволяет выпускнику повторно участвовать в экзаменах по данным учебным предметам в основные сроки. Участие в ГИА возможно не ранее 1 сентября 2024 г.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>Повторно к сдаче ГИА-9 по соответствующим учебным предметам в текущем году по решению ГЭК допускаются обучающиеся, получившие на ГИА-9 неудовлетворительные результаты не более чем по двум учебным предметам.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8100"/>
            <a:ext cx="1316355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5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Информационное сопровождение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1430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081088"/>
            <a:ext cx="66579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11934825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3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57200"/>
            <a:ext cx="911168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2121">
            <a:off x="1087790" y="1252460"/>
            <a:ext cx="2823373" cy="376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2871844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8862">
            <a:off x="5173230" y="1276858"/>
            <a:ext cx="2826795" cy="392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2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Итоговые отметки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Итоговые отметки за 9 класс по русскому языку, математике и двум учебным предметам, сдаваемым по выбору обучающегося, 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FBADF-4A13-44E3-BF63-11F657A429B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04800"/>
            <a:ext cx="9144000" cy="649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Допуск к ГИА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2101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		</a:t>
            </a:r>
            <a:r>
              <a:rPr lang="ru-RU" sz="2800" dirty="0"/>
              <a:t>обучающиеся, не имеющие академической задолженности, в том числе за итоговое собеседование по русскому языку, и в полном объеме выполнившие учебный план или индивидуальный учебный план (имеющие годовые отметки по всем учебным предметам учебного плана за IX класс не ниже удовлетворительных).</a:t>
            </a:r>
            <a:br>
              <a:rPr lang="ru-RU" sz="2800" dirty="0"/>
            </a:b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протокол педагогического совета о допуске , приказ о допуске к ГИА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собеседование по русскому языку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Собеседование будет считаться допуском 9-классников к ОГЭ. Учащиеся будут выполнять 4 задания: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Выразительное чтение текста.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Пересказ текста с включением цитаты из задания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Монолог на одну из предложенных тем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Диалог с учителем по этой же теме.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Сроки – вторая среда февраля (14 февраля)</a:t>
            </a:r>
          </a:p>
          <a:p>
            <a:r>
              <a:rPr lang="ru-RU" dirty="0" smtClean="0"/>
              <a:t>Резерв – вторая среда марта и третий понедельник апреля (13 марта </a:t>
            </a:r>
            <a:r>
              <a:rPr lang="ru-RU" dirty="0"/>
              <a:t>и </a:t>
            </a:r>
            <a:r>
              <a:rPr lang="ru-RU" dirty="0" smtClean="0"/>
              <a:t>15 апреля)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143000"/>
            <a:ext cx="7772400" cy="3429000"/>
          </a:xfrm>
        </p:spPr>
        <p:txBody>
          <a:bodyPr/>
          <a:lstStyle/>
          <a:p>
            <a:r>
              <a:rPr lang="ru-RU" dirty="0" smtClean="0"/>
              <a:t>Оценивается по системе «зачет»/ «незачет»</a:t>
            </a:r>
          </a:p>
          <a:p>
            <a:endParaRPr lang="ru-RU" dirty="0" smtClean="0"/>
          </a:p>
          <a:p>
            <a:r>
              <a:rPr lang="ru-RU" dirty="0" smtClean="0"/>
              <a:t>Наличие результата «зачет» за итоговое собеседование является одним из условий допуска к ГИА-9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Ð·Ð°ÑÐµÑ Ð½ÐµÐ·Ð°Ñ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148931"/>
            <a:ext cx="2743200" cy="27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итогового собеседования</a:t>
            </a:r>
            <a:endParaRPr lang="ru-RU" sz="3200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738687"/>
          </a:xfrm>
        </p:spPr>
        <p:txBody>
          <a:bodyPr/>
          <a:lstStyle/>
          <a:p>
            <a:pPr lvl="0"/>
            <a:r>
              <a:rPr lang="ru-RU" sz="2800" dirty="0"/>
              <a:t>На выполнение работы каждому участнику отводится в среднем 15 минут</a:t>
            </a:r>
            <a:r>
              <a:rPr lang="ru-RU" sz="2800" dirty="0" smtClean="0"/>
              <a:t>.</a:t>
            </a:r>
          </a:p>
          <a:p>
            <a:pPr lvl="0"/>
            <a:r>
              <a:rPr lang="ru-RU" sz="2800" dirty="0" smtClean="0"/>
              <a:t>Допуск </a:t>
            </a:r>
            <a:r>
              <a:rPr lang="ru-RU" sz="2800" dirty="0"/>
              <a:t>обучающихся </a:t>
            </a:r>
            <a:r>
              <a:rPr lang="ru-RU" sz="2800" dirty="0" smtClean="0"/>
              <a:t>на собеседование осуществляется </a:t>
            </a:r>
            <a:r>
              <a:rPr lang="ru-RU" sz="2800" dirty="0"/>
              <a:t>при наличии </a:t>
            </a:r>
            <a:r>
              <a:rPr lang="ru-RU" sz="2800" dirty="0" smtClean="0"/>
              <a:t>паспорта</a:t>
            </a:r>
          </a:p>
          <a:p>
            <a:pPr lvl="0"/>
            <a:r>
              <a:rPr lang="ru-RU" sz="2800" dirty="0"/>
              <a:t>Итоговое собеседование обучающихся проводится в </a:t>
            </a:r>
            <a:r>
              <a:rPr lang="ru-RU" sz="2800" dirty="0" smtClean="0"/>
              <a:t>школе.</a:t>
            </a:r>
          </a:p>
          <a:p>
            <a:pPr lvl="0"/>
            <a:r>
              <a:rPr lang="ru-RU" sz="2800" dirty="0" smtClean="0"/>
              <a:t>Начало проведения – 9:00</a:t>
            </a:r>
          </a:p>
          <a:p>
            <a:pPr lvl="0"/>
            <a:r>
              <a:rPr lang="ru-RU" sz="2800" dirty="0" smtClean="0"/>
              <a:t>В </a:t>
            </a:r>
            <a:r>
              <a:rPr lang="ru-RU" sz="2800" dirty="0"/>
              <a:t>аудитории </a:t>
            </a:r>
            <a:r>
              <a:rPr lang="ru-RU" sz="2800" dirty="0" smtClean="0"/>
              <a:t>должны </a:t>
            </a:r>
            <a:r>
              <a:rPr lang="ru-RU" sz="2800" dirty="0"/>
              <a:t>быть </a:t>
            </a:r>
            <a:r>
              <a:rPr lang="ru-RU" sz="2800" dirty="0" smtClean="0"/>
              <a:t>организатор-собеседник, эксперт и технический специалист</a:t>
            </a:r>
            <a:endParaRPr lang="ru-RU" sz="2800" dirty="0"/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96" y="1524000"/>
            <a:ext cx="155050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9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Тема Office">
  <a:themeElements>
    <a:clrScheme name="7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7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2746</TotalTime>
  <Words>969</Words>
  <Application>Microsoft Office PowerPoint</Application>
  <PresentationFormat>Экран (4:3)</PresentationFormat>
  <Paragraphs>111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</vt:lpstr>
      <vt:lpstr>Times New Roman</vt:lpstr>
      <vt:lpstr>Wingdings</vt:lpstr>
      <vt:lpstr>7_Тема Office</vt:lpstr>
      <vt:lpstr>Особенности  организации и проведения государственной итоговой аттестации по образовательным программам основного общего образования  в 2023-2024 году     </vt:lpstr>
      <vt:lpstr>Нормативно-правовое обеспечение: </vt:lpstr>
      <vt:lpstr>Презентация PowerPoint</vt:lpstr>
      <vt:lpstr>Презентация PowerPoint</vt:lpstr>
      <vt:lpstr>Допуск к ГИА</vt:lpstr>
      <vt:lpstr>Итоговое собеседование по русскому языку</vt:lpstr>
      <vt:lpstr>Итоговое собеседование</vt:lpstr>
      <vt:lpstr>Презентация PowerPoint</vt:lpstr>
      <vt:lpstr>Проведение итогового собеседования</vt:lpstr>
      <vt:lpstr>Презентация PowerPoint</vt:lpstr>
      <vt:lpstr>Порядок проведения ГИА-9</vt:lpstr>
      <vt:lpstr>Презентация PowerPoint</vt:lpstr>
      <vt:lpstr>Сроки ОГЭ</vt:lpstr>
      <vt:lpstr>Проведение ГИА</vt:lpstr>
      <vt:lpstr>Презентация PowerPoint</vt:lpstr>
      <vt:lpstr>Во время экзамена на рабочем столе обучающегося, помимо экзаменационных материалов, находятся:</vt:lpstr>
      <vt:lpstr>Проведение ГИА</vt:lpstr>
      <vt:lpstr>Экзамен</vt:lpstr>
      <vt:lpstr>Презентация PowerPoint</vt:lpstr>
      <vt:lpstr>Проведение ГИА</vt:lpstr>
      <vt:lpstr>Презентация PowerPoint</vt:lpstr>
      <vt:lpstr>Удаление с экзамена</vt:lpstr>
      <vt:lpstr>Не завершение экзамена по объективным причинам</vt:lpstr>
      <vt:lpstr>Экзамен</vt:lpstr>
      <vt:lpstr>Проверка экзаменационных работ </vt:lpstr>
      <vt:lpstr>Минимальные баллы ОГЭ</vt:lpstr>
      <vt:lpstr>Презентация PowerPoint</vt:lpstr>
      <vt:lpstr>Презентация PowerPoint</vt:lpstr>
      <vt:lpstr>Информационное сопровождение</vt:lpstr>
      <vt:lpstr>Презентация PowerPoint</vt:lpstr>
      <vt:lpstr>Презентация PowerPoint</vt:lpstr>
      <vt:lpstr>Презентация PowerPoint</vt:lpstr>
      <vt:lpstr>Итоговые отметки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ASRock</cp:lastModifiedBy>
  <cp:revision>528</cp:revision>
  <cp:lastPrinted>1601-01-01T00:00:00Z</cp:lastPrinted>
  <dcterms:created xsi:type="dcterms:W3CDTF">1601-01-01T00:00:00Z</dcterms:created>
  <dcterms:modified xsi:type="dcterms:W3CDTF">2023-11-14T07:40:29Z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